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413" r:id="rId2"/>
    <p:sldId id="412" r:id="rId3"/>
    <p:sldId id="281" r:id="rId4"/>
    <p:sldId id="293" r:id="rId5"/>
    <p:sldId id="414" r:id="rId6"/>
    <p:sldId id="327" r:id="rId7"/>
    <p:sldId id="415" r:id="rId8"/>
    <p:sldId id="299" r:id="rId9"/>
    <p:sldId id="298" r:id="rId10"/>
    <p:sldId id="300" r:id="rId11"/>
    <p:sldId id="259" r:id="rId12"/>
    <p:sldId id="407" r:id="rId13"/>
    <p:sldId id="301" r:id="rId14"/>
    <p:sldId id="302" r:id="rId15"/>
    <p:sldId id="303" r:id="rId16"/>
    <p:sldId id="363" r:id="rId17"/>
    <p:sldId id="261" r:id="rId18"/>
    <p:sldId id="279" r:id="rId19"/>
    <p:sldId id="292" r:id="rId20"/>
    <p:sldId id="262" r:id="rId21"/>
    <p:sldId id="294" r:id="rId22"/>
    <p:sldId id="306" r:id="rId23"/>
    <p:sldId id="263" r:id="rId24"/>
    <p:sldId id="264" r:id="rId25"/>
    <p:sldId id="401" r:id="rId26"/>
    <p:sldId id="265" r:id="rId27"/>
    <p:sldId id="402" r:id="rId28"/>
    <p:sldId id="322" r:id="rId29"/>
    <p:sldId id="399" r:id="rId30"/>
    <p:sldId id="330" r:id="rId31"/>
    <p:sldId id="329" r:id="rId32"/>
    <p:sldId id="397" r:id="rId33"/>
  </p:sldIdLst>
  <p:sldSz cx="9144000" cy="6858000" type="screen4x3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686"/>
    <a:srgbClr val="02CA07"/>
    <a:srgbClr val="F60000"/>
    <a:srgbClr val="2967A1"/>
    <a:srgbClr val="359AB5"/>
    <a:srgbClr val="28758A"/>
    <a:srgbClr val="297E89"/>
    <a:srgbClr val="5462C8"/>
    <a:srgbClr val="6B77C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89871" autoAdjust="0"/>
  </p:normalViewPr>
  <p:slideViewPr>
    <p:cSldViewPr>
      <p:cViewPr varScale="1">
        <p:scale>
          <a:sx n="71" d="100"/>
          <a:sy n="71" d="100"/>
        </p:scale>
        <p:origin x="1738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8714D3-822C-41DC-8D67-20D74958F82F}" type="doc">
      <dgm:prSet loTypeId="urn:microsoft.com/office/officeart/2018/2/layout/Icon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F504369-33E3-47EB-B561-47B9929BE2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Any final questions?</a:t>
          </a:r>
        </a:p>
      </dgm:t>
    </dgm:pt>
    <dgm:pt modelId="{405EAB21-6F9B-4F1F-887A-B369A28734BA}" type="parTrans" cxnId="{7467A289-6DA2-40BC-B465-E4F66D127B78}">
      <dgm:prSet/>
      <dgm:spPr/>
      <dgm:t>
        <a:bodyPr/>
        <a:lstStyle/>
        <a:p>
          <a:endParaRPr lang="en-US"/>
        </a:p>
      </dgm:t>
    </dgm:pt>
    <dgm:pt modelId="{7493B45C-0252-4F80-B822-10FECDDF03AC}" type="sibTrans" cxnId="{7467A289-6DA2-40BC-B465-E4F66D127B78}">
      <dgm:prSet/>
      <dgm:spPr/>
      <dgm:t>
        <a:bodyPr/>
        <a:lstStyle/>
        <a:p>
          <a:endParaRPr lang="en-US"/>
        </a:p>
      </dgm:t>
    </dgm:pt>
    <dgm:pt modelId="{3C79BA01-AF7B-461C-97FE-066CEC28748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What was most helpful?</a:t>
          </a:r>
        </a:p>
      </dgm:t>
    </dgm:pt>
    <dgm:pt modelId="{71158A13-9B1B-4F2C-AE11-3059C4F75AE6}" type="parTrans" cxnId="{CE2447E7-7AC7-48AA-BF38-8707473BE724}">
      <dgm:prSet/>
      <dgm:spPr/>
      <dgm:t>
        <a:bodyPr/>
        <a:lstStyle/>
        <a:p>
          <a:endParaRPr lang="en-US"/>
        </a:p>
      </dgm:t>
    </dgm:pt>
    <dgm:pt modelId="{9CACAD75-5DA0-4F43-A20D-AB93ABE9F2AD}" type="sibTrans" cxnId="{CE2447E7-7AC7-48AA-BF38-8707473BE724}">
      <dgm:prSet/>
      <dgm:spPr/>
      <dgm:t>
        <a:bodyPr/>
        <a:lstStyle/>
        <a:p>
          <a:endParaRPr lang="en-US"/>
        </a:p>
      </dgm:t>
    </dgm:pt>
    <dgm:pt modelId="{508E72FF-437C-48AE-B0F4-A21CC4BE478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What was less interesting?</a:t>
          </a:r>
        </a:p>
      </dgm:t>
    </dgm:pt>
    <dgm:pt modelId="{0FD80CD1-6AE2-4E9A-B262-037B7D858BAB}" type="parTrans" cxnId="{5B98ED0A-B527-4BDB-A52A-DC0E48BC017F}">
      <dgm:prSet/>
      <dgm:spPr/>
      <dgm:t>
        <a:bodyPr/>
        <a:lstStyle/>
        <a:p>
          <a:endParaRPr lang="en-US"/>
        </a:p>
      </dgm:t>
    </dgm:pt>
    <dgm:pt modelId="{58CFFC29-9DF5-4077-826C-A3C1F676AF00}" type="sibTrans" cxnId="{5B98ED0A-B527-4BDB-A52A-DC0E48BC017F}">
      <dgm:prSet/>
      <dgm:spPr/>
      <dgm:t>
        <a:bodyPr/>
        <a:lstStyle/>
        <a:p>
          <a:endParaRPr lang="en-US"/>
        </a:p>
      </dgm:t>
    </dgm:pt>
    <dgm:pt modelId="{AE1F733A-CFA0-423F-B0E9-EAFAB23036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What would you like to learn more about?</a:t>
          </a:r>
        </a:p>
      </dgm:t>
    </dgm:pt>
    <dgm:pt modelId="{9C8EA70C-74BF-42AD-835A-5156971FFEBD}" type="parTrans" cxnId="{6D1C1C05-DD94-4F65-B58D-EBA74F7D437B}">
      <dgm:prSet/>
      <dgm:spPr/>
      <dgm:t>
        <a:bodyPr/>
        <a:lstStyle/>
        <a:p>
          <a:endParaRPr lang="en-US"/>
        </a:p>
      </dgm:t>
    </dgm:pt>
    <dgm:pt modelId="{A542B0E7-547C-4A2C-89C5-435DA5C23442}" type="sibTrans" cxnId="{6D1C1C05-DD94-4F65-B58D-EBA74F7D437B}">
      <dgm:prSet/>
      <dgm:spPr/>
      <dgm:t>
        <a:bodyPr/>
        <a:lstStyle/>
        <a:p>
          <a:endParaRPr lang="en-US"/>
        </a:p>
      </dgm:t>
    </dgm:pt>
    <dgm:pt modelId="{5833E495-382C-4B68-AED8-2C16964E799E}" type="pres">
      <dgm:prSet presAssocID="{588714D3-822C-41DC-8D67-20D74958F82F}" presName="root" presStyleCnt="0">
        <dgm:presLayoutVars>
          <dgm:dir/>
          <dgm:resizeHandles val="exact"/>
        </dgm:presLayoutVars>
      </dgm:prSet>
      <dgm:spPr/>
    </dgm:pt>
    <dgm:pt modelId="{A03BFB6A-4632-448B-BC37-FDC14219FAD9}" type="pres">
      <dgm:prSet presAssocID="{2F504369-33E3-47EB-B561-47B9929BE27F}" presName="compNode" presStyleCnt="0"/>
      <dgm:spPr/>
    </dgm:pt>
    <dgm:pt modelId="{6118C35A-7C90-490A-9C96-2D6552AFC67C}" type="pres">
      <dgm:prSet presAssocID="{2F504369-33E3-47EB-B561-47B9929BE27F}" presName="iconRect" presStyleLbl="node1" presStyleIdx="0" presStyleCnt="4"/>
      <dgm:spPr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27A5C856-8469-404A-B9E8-AAEC73511F97}" type="pres">
      <dgm:prSet presAssocID="{2F504369-33E3-47EB-B561-47B9929BE27F}" presName="spaceRect" presStyleCnt="0"/>
      <dgm:spPr/>
    </dgm:pt>
    <dgm:pt modelId="{4772F362-9269-4D10-AA88-26A5B1A70076}" type="pres">
      <dgm:prSet presAssocID="{2F504369-33E3-47EB-B561-47B9929BE27F}" presName="textRect" presStyleLbl="revTx" presStyleIdx="0" presStyleCnt="4">
        <dgm:presLayoutVars>
          <dgm:chMax val="1"/>
          <dgm:chPref val="1"/>
        </dgm:presLayoutVars>
      </dgm:prSet>
      <dgm:spPr/>
    </dgm:pt>
    <dgm:pt modelId="{1E1F9DC2-9979-433E-BF53-D5E67AD714FF}" type="pres">
      <dgm:prSet presAssocID="{7493B45C-0252-4F80-B822-10FECDDF03AC}" presName="sibTrans" presStyleCnt="0"/>
      <dgm:spPr/>
    </dgm:pt>
    <dgm:pt modelId="{7D969360-A589-40BF-B559-11DA83E1E451}" type="pres">
      <dgm:prSet presAssocID="{3C79BA01-AF7B-461C-97FE-066CEC287484}" presName="compNode" presStyleCnt="0"/>
      <dgm:spPr/>
    </dgm:pt>
    <dgm:pt modelId="{EA0406C3-8B23-4F4E-9D00-7FC2D5E3EC98}" type="pres">
      <dgm:prSet presAssocID="{3C79BA01-AF7B-461C-97FE-066CEC287484}" presName="iconRect" presStyleLbl="node1" presStyleIdx="1" presStyleCnt="4"/>
      <dgm:spPr>
        <a:blipFill>
          <a:blip xmlns:r="http://schemas.openxmlformats.org/officeDocument/2006/relationships"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DD72EAF9-7F20-444A-ABED-6F64C141CC47}" type="pres">
      <dgm:prSet presAssocID="{3C79BA01-AF7B-461C-97FE-066CEC287484}" presName="spaceRect" presStyleCnt="0"/>
      <dgm:spPr/>
    </dgm:pt>
    <dgm:pt modelId="{5E8C1917-B3BB-4EAF-A35B-0E4D2FD903F6}" type="pres">
      <dgm:prSet presAssocID="{3C79BA01-AF7B-461C-97FE-066CEC287484}" presName="textRect" presStyleLbl="revTx" presStyleIdx="1" presStyleCnt="4">
        <dgm:presLayoutVars>
          <dgm:chMax val="1"/>
          <dgm:chPref val="1"/>
        </dgm:presLayoutVars>
      </dgm:prSet>
      <dgm:spPr/>
    </dgm:pt>
    <dgm:pt modelId="{C92E64A1-8B8E-4793-A4D4-31E141BC45B1}" type="pres">
      <dgm:prSet presAssocID="{9CACAD75-5DA0-4F43-A20D-AB93ABE9F2AD}" presName="sibTrans" presStyleCnt="0"/>
      <dgm:spPr/>
    </dgm:pt>
    <dgm:pt modelId="{5AA79EE7-ABCF-4945-9A02-668A83F9F752}" type="pres">
      <dgm:prSet presAssocID="{508E72FF-437C-48AE-B0F4-A21CC4BE4781}" presName="compNode" presStyleCnt="0"/>
      <dgm:spPr/>
    </dgm:pt>
    <dgm:pt modelId="{62EC66EE-AEBF-4418-BD7E-69D6410B99E1}" type="pres">
      <dgm:prSet presAssocID="{508E72FF-437C-48AE-B0F4-A21CC4BE4781}" presName="iconRect" presStyleLbl="node1" presStyleIdx="2" presStyleCnt="4"/>
      <dgm:spPr>
        <a:blipFill>
          <a:blip xmlns:r="http://schemas.openxmlformats.org/officeDocument/2006/relationships"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EF11B79F-47EF-4BAB-ACAD-33801C512558}" type="pres">
      <dgm:prSet presAssocID="{508E72FF-437C-48AE-B0F4-A21CC4BE4781}" presName="spaceRect" presStyleCnt="0"/>
      <dgm:spPr/>
    </dgm:pt>
    <dgm:pt modelId="{0AF4964D-4583-493F-BC0F-E16B940F3885}" type="pres">
      <dgm:prSet presAssocID="{508E72FF-437C-48AE-B0F4-A21CC4BE4781}" presName="textRect" presStyleLbl="revTx" presStyleIdx="2" presStyleCnt="4">
        <dgm:presLayoutVars>
          <dgm:chMax val="1"/>
          <dgm:chPref val="1"/>
        </dgm:presLayoutVars>
      </dgm:prSet>
      <dgm:spPr/>
    </dgm:pt>
    <dgm:pt modelId="{12EF0D2B-FABC-43B5-80BE-5D5BBD206A24}" type="pres">
      <dgm:prSet presAssocID="{58CFFC29-9DF5-4077-826C-A3C1F676AF00}" presName="sibTrans" presStyleCnt="0"/>
      <dgm:spPr/>
    </dgm:pt>
    <dgm:pt modelId="{176902AC-E7FD-4997-B4C5-0AD1BED5A801}" type="pres">
      <dgm:prSet presAssocID="{AE1F733A-CFA0-423F-B0E9-EAFAB2303646}" presName="compNode" presStyleCnt="0"/>
      <dgm:spPr/>
    </dgm:pt>
    <dgm:pt modelId="{B39FA95D-CD36-42A3-A655-9B947109F6CC}" type="pres">
      <dgm:prSet presAssocID="{AE1F733A-CFA0-423F-B0E9-EAFAB2303646}" presName="iconRect" presStyleLbl="node1" presStyleIdx="3" presStyleCnt="4"/>
      <dgm:spPr>
        <a:blipFill>
          <a:blip xmlns:r="http://schemas.openxmlformats.org/officeDocument/2006/relationships"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FA8DA89-D843-4DFB-B918-FFCF037C50FB}" type="pres">
      <dgm:prSet presAssocID="{AE1F733A-CFA0-423F-B0E9-EAFAB2303646}" presName="spaceRect" presStyleCnt="0"/>
      <dgm:spPr/>
    </dgm:pt>
    <dgm:pt modelId="{30F39E60-F426-4AF7-8216-CF7078D9F9A2}" type="pres">
      <dgm:prSet presAssocID="{AE1F733A-CFA0-423F-B0E9-EAFAB2303646}" presName="textRect" presStyleLbl="revTx" presStyleIdx="3" presStyleCnt="4" custScaleX="127797">
        <dgm:presLayoutVars>
          <dgm:chMax val="1"/>
          <dgm:chPref val="1"/>
        </dgm:presLayoutVars>
      </dgm:prSet>
      <dgm:spPr/>
    </dgm:pt>
  </dgm:ptLst>
  <dgm:cxnLst>
    <dgm:cxn modelId="{6D1C1C05-DD94-4F65-B58D-EBA74F7D437B}" srcId="{588714D3-822C-41DC-8D67-20D74958F82F}" destId="{AE1F733A-CFA0-423F-B0E9-EAFAB2303646}" srcOrd="3" destOrd="0" parTransId="{9C8EA70C-74BF-42AD-835A-5156971FFEBD}" sibTransId="{A542B0E7-547C-4A2C-89C5-435DA5C23442}"/>
    <dgm:cxn modelId="{5B98ED0A-B527-4BDB-A52A-DC0E48BC017F}" srcId="{588714D3-822C-41DC-8D67-20D74958F82F}" destId="{508E72FF-437C-48AE-B0F4-A21CC4BE4781}" srcOrd="2" destOrd="0" parTransId="{0FD80CD1-6AE2-4E9A-B262-037B7D858BAB}" sibTransId="{58CFFC29-9DF5-4077-826C-A3C1F676AF00}"/>
    <dgm:cxn modelId="{5F4FDD25-3B42-42C6-A01B-EF9773E34FE8}" type="presOf" srcId="{2F504369-33E3-47EB-B561-47B9929BE27F}" destId="{4772F362-9269-4D10-AA88-26A5B1A70076}" srcOrd="0" destOrd="0" presId="urn:microsoft.com/office/officeart/2018/2/layout/IconLabelList"/>
    <dgm:cxn modelId="{EA6E9F44-E217-411C-88FF-BF243FE2A414}" type="presOf" srcId="{588714D3-822C-41DC-8D67-20D74958F82F}" destId="{5833E495-382C-4B68-AED8-2C16964E799E}" srcOrd="0" destOrd="0" presId="urn:microsoft.com/office/officeart/2018/2/layout/IconLabelList"/>
    <dgm:cxn modelId="{B8558E67-43D2-4676-A427-BCF178FDCDDD}" type="presOf" srcId="{508E72FF-437C-48AE-B0F4-A21CC4BE4781}" destId="{0AF4964D-4583-493F-BC0F-E16B940F3885}" srcOrd="0" destOrd="0" presId="urn:microsoft.com/office/officeart/2018/2/layout/IconLabelList"/>
    <dgm:cxn modelId="{AE356753-A2D3-4174-B1FC-398A8E804544}" type="presOf" srcId="{3C79BA01-AF7B-461C-97FE-066CEC287484}" destId="{5E8C1917-B3BB-4EAF-A35B-0E4D2FD903F6}" srcOrd="0" destOrd="0" presId="urn:microsoft.com/office/officeart/2018/2/layout/IconLabelList"/>
    <dgm:cxn modelId="{7467A289-6DA2-40BC-B465-E4F66D127B78}" srcId="{588714D3-822C-41DC-8D67-20D74958F82F}" destId="{2F504369-33E3-47EB-B561-47B9929BE27F}" srcOrd="0" destOrd="0" parTransId="{405EAB21-6F9B-4F1F-887A-B369A28734BA}" sibTransId="{7493B45C-0252-4F80-B822-10FECDDF03AC}"/>
    <dgm:cxn modelId="{CE2447E7-7AC7-48AA-BF38-8707473BE724}" srcId="{588714D3-822C-41DC-8D67-20D74958F82F}" destId="{3C79BA01-AF7B-461C-97FE-066CEC287484}" srcOrd="1" destOrd="0" parTransId="{71158A13-9B1B-4F2C-AE11-3059C4F75AE6}" sibTransId="{9CACAD75-5DA0-4F43-A20D-AB93ABE9F2AD}"/>
    <dgm:cxn modelId="{B76546FB-6DC4-4B0A-8AC1-F0C1359CA886}" type="presOf" srcId="{AE1F733A-CFA0-423F-B0E9-EAFAB2303646}" destId="{30F39E60-F426-4AF7-8216-CF7078D9F9A2}" srcOrd="0" destOrd="0" presId="urn:microsoft.com/office/officeart/2018/2/layout/IconLabelList"/>
    <dgm:cxn modelId="{CF74209D-7682-49D5-A49F-43E1621E585B}" type="presParOf" srcId="{5833E495-382C-4B68-AED8-2C16964E799E}" destId="{A03BFB6A-4632-448B-BC37-FDC14219FAD9}" srcOrd="0" destOrd="0" presId="urn:microsoft.com/office/officeart/2018/2/layout/IconLabelList"/>
    <dgm:cxn modelId="{E65EAD9F-B382-4438-BD96-BEEA18547F9A}" type="presParOf" srcId="{A03BFB6A-4632-448B-BC37-FDC14219FAD9}" destId="{6118C35A-7C90-490A-9C96-2D6552AFC67C}" srcOrd="0" destOrd="0" presId="urn:microsoft.com/office/officeart/2018/2/layout/IconLabelList"/>
    <dgm:cxn modelId="{6D410AF9-2C2E-47DD-A474-6F6275296BAE}" type="presParOf" srcId="{A03BFB6A-4632-448B-BC37-FDC14219FAD9}" destId="{27A5C856-8469-404A-B9E8-AAEC73511F97}" srcOrd="1" destOrd="0" presId="urn:microsoft.com/office/officeart/2018/2/layout/IconLabelList"/>
    <dgm:cxn modelId="{A5896DB1-F631-4EC4-A847-E4BFA9E6777A}" type="presParOf" srcId="{A03BFB6A-4632-448B-BC37-FDC14219FAD9}" destId="{4772F362-9269-4D10-AA88-26A5B1A70076}" srcOrd="2" destOrd="0" presId="urn:microsoft.com/office/officeart/2018/2/layout/IconLabelList"/>
    <dgm:cxn modelId="{082FCE37-8F5F-4293-A92E-2DB0506B9F95}" type="presParOf" srcId="{5833E495-382C-4B68-AED8-2C16964E799E}" destId="{1E1F9DC2-9979-433E-BF53-D5E67AD714FF}" srcOrd="1" destOrd="0" presId="urn:microsoft.com/office/officeart/2018/2/layout/IconLabelList"/>
    <dgm:cxn modelId="{E5C03815-DEE5-4ABB-9F06-E7E29F43C10E}" type="presParOf" srcId="{5833E495-382C-4B68-AED8-2C16964E799E}" destId="{7D969360-A589-40BF-B559-11DA83E1E451}" srcOrd="2" destOrd="0" presId="urn:microsoft.com/office/officeart/2018/2/layout/IconLabelList"/>
    <dgm:cxn modelId="{3EC1D069-BC19-4BD3-B996-B7C70C8655D4}" type="presParOf" srcId="{7D969360-A589-40BF-B559-11DA83E1E451}" destId="{EA0406C3-8B23-4F4E-9D00-7FC2D5E3EC98}" srcOrd="0" destOrd="0" presId="urn:microsoft.com/office/officeart/2018/2/layout/IconLabelList"/>
    <dgm:cxn modelId="{ADF320F1-C35E-43A2-8B82-22732E8C25FF}" type="presParOf" srcId="{7D969360-A589-40BF-B559-11DA83E1E451}" destId="{DD72EAF9-7F20-444A-ABED-6F64C141CC47}" srcOrd="1" destOrd="0" presId="urn:microsoft.com/office/officeart/2018/2/layout/IconLabelList"/>
    <dgm:cxn modelId="{9A692B7C-3778-4A89-A68E-6A6593F38B19}" type="presParOf" srcId="{7D969360-A589-40BF-B559-11DA83E1E451}" destId="{5E8C1917-B3BB-4EAF-A35B-0E4D2FD903F6}" srcOrd="2" destOrd="0" presId="urn:microsoft.com/office/officeart/2018/2/layout/IconLabelList"/>
    <dgm:cxn modelId="{05F50DF1-91BA-4359-A19C-DE1B82A8CF9B}" type="presParOf" srcId="{5833E495-382C-4B68-AED8-2C16964E799E}" destId="{C92E64A1-8B8E-4793-A4D4-31E141BC45B1}" srcOrd="3" destOrd="0" presId="urn:microsoft.com/office/officeart/2018/2/layout/IconLabelList"/>
    <dgm:cxn modelId="{9FDCC92B-2E6D-4535-BC5B-6BD4D1CAE00F}" type="presParOf" srcId="{5833E495-382C-4B68-AED8-2C16964E799E}" destId="{5AA79EE7-ABCF-4945-9A02-668A83F9F752}" srcOrd="4" destOrd="0" presId="urn:microsoft.com/office/officeart/2018/2/layout/IconLabelList"/>
    <dgm:cxn modelId="{18254104-1526-4CAC-8E19-FBB2C9547170}" type="presParOf" srcId="{5AA79EE7-ABCF-4945-9A02-668A83F9F752}" destId="{62EC66EE-AEBF-4418-BD7E-69D6410B99E1}" srcOrd="0" destOrd="0" presId="urn:microsoft.com/office/officeart/2018/2/layout/IconLabelList"/>
    <dgm:cxn modelId="{7D6143A0-D569-4E67-8C44-3071C32B4520}" type="presParOf" srcId="{5AA79EE7-ABCF-4945-9A02-668A83F9F752}" destId="{EF11B79F-47EF-4BAB-ACAD-33801C512558}" srcOrd="1" destOrd="0" presId="urn:microsoft.com/office/officeart/2018/2/layout/IconLabelList"/>
    <dgm:cxn modelId="{01C2AA7D-2C8E-4B0F-B6D5-A8CC5DBBFE4B}" type="presParOf" srcId="{5AA79EE7-ABCF-4945-9A02-668A83F9F752}" destId="{0AF4964D-4583-493F-BC0F-E16B940F3885}" srcOrd="2" destOrd="0" presId="urn:microsoft.com/office/officeart/2018/2/layout/IconLabelList"/>
    <dgm:cxn modelId="{6879C2F1-CA87-4BA0-8872-022DC95C0C2E}" type="presParOf" srcId="{5833E495-382C-4B68-AED8-2C16964E799E}" destId="{12EF0D2B-FABC-43B5-80BE-5D5BBD206A24}" srcOrd="5" destOrd="0" presId="urn:microsoft.com/office/officeart/2018/2/layout/IconLabelList"/>
    <dgm:cxn modelId="{79B28B41-92D6-4BA4-BC12-2BEE76FD4032}" type="presParOf" srcId="{5833E495-382C-4B68-AED8-2C16964E799E}" destId="{176902AC-E7FD-4997-B4C5-0AD1BED5A801}" srcOrd="6" destOrd="0" presId="urn:microsoft.com/office/officeart/2018/2/layout/IconLabelList"/>
    <dgm:cxn modelId="{BC1E3DB4-2468-4F0F-A477-777EA92CE8A1}" type="presParOf" srcId="{176902AC-E7FD-4997-B4C5-0AD1BED5A801}" destId="{B39FA95D-CD36-42A3-A655-9B947109F6CC}" srcOrd="0" destOrd="0" presId="urn:microsoft.com/office/officeart/2018/2/layout/IconLabelList"/>
    <dgm:cxn modelId="{73DCA7E9-0180-4DC2-BEC4-4398D86CA38B}" type="presParOf" srcId="{176902AC-E7FD-4997-B4C5-0AD1BED5A801}" destId="{1FA8DA89-D843-4DFB-B918-FFCF037C50FB}" srcOrd="1" destOrd="0" presId="urn:microsoft.com/office/officeart/2018/2/layout/IconLabelList"/>
    <dgm:cxn modelId="{E244270C-34D5-450D-A9A5-F8F00055571C}" type="presParOf" srcId="{176902AC-E7FD-4997-B4C5-0AD1BED5A801}" destId="{30F39E60-F426-4AF7-8216-CF7078D9F9A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8C35A-7C90-490A-9C96-2D6552AFC67C}">
      <dsp:nvSpPr>
        <dsp:cNvPr id="0" name=""/>
        <dsp:cNvSpPr/>
      </dsp:nvSpPr>
      <dsp:spPr>
        <a:xfrm>
          <a:off x="474025" y="1388855"/>
          <a:ext cx="770449" cy="770449"/>
        </a:xfrm>
        <a:prstGeom prst="rect">
          <a:avLst/>
        </a:prstGeom>
        <a:blipFill>
          <a:blip xmlns:r="http://schemas.openxmlformats.org/officeDocument/2006/relationships"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2F362-9269-4D10-AA88-26A5B1A70076}">
      <dsp:nvSpPr>
        <dsp:cNvPr id="0" name=""/>
        <dsp:cNvSpPr/>
      </dsp:nvSpPr>
      <dsp:spPr>
        <a:xfrm>
          <a:off x="3195" y="2430862"/>
          <a:ext cx="1712109" cy="706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Any final questions?</a:t>
          </a:r>
        </a:p>
      </dsp:txBody>
      <dsp:txXfrm>
        <a:off x="3195" y="2430862"/>
        <a:ext cx="1712109" cy="706245"/>
      </dsp:txXfrm>
    </dsp:sp>
    <dsp:sp modelId="{EA0406C3-8B23-4F4E-9D00-7FC2D5E3EC98}">
      <dsp:nvSpPr>
        <dsp:cNvPr id="0" name=""/>
        <dsp:cNvSpPr/>
      </dsp:nvSpPr>
      <dsp:spPr>
        <a:xfrm>
          <a:off x="2485753" y="1388855"/>
          <a:ext cx="770449" cy="770449"/>
        </a:xfrm>
        <a:prstGeom prst="rect">
          <a:avLst/>
        </a:prstGeom>
        <a:blipFill>
          <a:blip xmlns:r="http://schemas.openxmlformats.org/officeDocument/2006/relationships"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C1917-B3BB-4EAF-A35B-0E4D2FD903F6}">
      <dsp:nvSpPr>
        <dsp:cNvPr id="0" name=""/>
        <dsp:cNvSpPr/>
      </dsp:nvSpPr>
      <dsp:spPr>
        <a:xfrm>
          <a:off x="2014923" y="2430862"/>
          <a:ext cx="1712109" cy="706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was most helpful?</a:t>
          </a:r>
        </a:p>
      </dsp:txBody>
      <dsp:txXfrm>
        <a:off x="2014923" y="2430862"/>
        <a:ext cx="1712109" cy="706245"/>
      </dsp:txXfrm>
    </dsp:sp>
    <dsp:sp modelId="{62EC66EE-AEBF-4418-BD7E-69D6410B99E1}">
      <dsp:nvSpPr>
        <dsp:cNvPr id="0" name=""/>
        <dsp:cNvSpPr/>
      </dsp:nvSpPr>
      <dsp:spPr>
        <a:xfrm>
          <a:off x="4497482" y="1388855"/>
          <a:ext cx="770449" cy="770449"/>
        </a:xfrm>
        <a:prstGeom prst="rect">
          <a:avLst/>
        </a:prstGeom>
        <a:blipFill>
          <a:blip xmlns:r="http://schemas.openxmlformats.org/officeDocument/2006/relationships"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4964D-4583-493F-BC0F-E16B940F3885}">
      <dsp:nvSpPr>
        <dsp:cNvPr id="0" name=""/>
        <dsp:cNvSpPr/>
      </dsp:nvSpPr>
      <dsp:spPr>
        <a:xfrm>
          <a:off x="4026652" y="2430862"/>
          <a:ext cx="1712109" cy="706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was less interesting?</a:t>
          </a:r>
        </a:p>
      </dsp:txBody>
      <dsp:txXfrm>
        <a:off x="4026652" y="2430862"/>
        <a:ext cx="1712109" cy="706245"/>
      </dsp:txXfrm>
    </dsp:sp>
    <dsp:sp modelId="{B39FA95D-CD36-42A3-A655-9B947109F6CC}">
      <dsp:nvSpPr>
        <dsp:cNvPr id="0" name=""/>
        <dsp:cNvSpPr/>
      </dsp:nvSpPr>
      <dsp:spPr>
        <a:xfrm>
          <a:off x="6747168" y="1388855"/>
          <a:ext cx="770449" cy="770449"/>
        </a:xfrm>
        <a:prstGeom prst="rect">
          <a:avLst/>
        </a:prstGeom>
        <a:blipFill>
          <a:blip xmlns:r="http://schemas.openxmlformats.org/officeDocument/2006/relationships"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39E60-F426-4AF7-8216-CF7078D9F9A2}">
      <dsp:nvSpPr>
        <dsp:cNvPr id="0" name=""/>
        <dsp:cNvSpPr/>
      </dsp:nvSpPr>
      <dsp:spPr>
        <a:xfrm>
          <a:off x="6038380" y="2430862"/>
          <a:ext cx="2188024" cy="7062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What would you like to learn more about?</a:t>
          </a:r>
        </a:p>
      </dsp:txBody>
      <dsp:txXfrm>
        <a:off x="6038380" y="2430862"/>
        <a:ext cx="2188024" cy="7062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7310"/>
          </a:xfrm>
          <a:prstGeom prst="rect">
            <a:avLst/>
          </a:prstGeom>
        </p:spPr>
        <p:txBody>
          <a:bodyPr vert="horz" lIns="92398" tIns="46200" rIns="92398" bIns="462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7310"/>
          </a:xfrm>
          <a:prstGeom prst="rect">
            <a:avLst/>
          </a:prstGeom>
        </p:spPr>
        <p:txBody>
          <a:bodyPr vert="horz" lIns="92398" tIns="46200" rIns="92398" bIns="46200" rtlCol="0"/>
          <a:lstStyle>
            <a:lvl1pPr algn="r">
              <a:defRPr sz="1200"/>
            </a:lvl1pPr>
          </a:lstStyle>
          <a:p>
            <a:fld id="{3AED1F70-FADE-40BF-9803-D232318ACA7D}" type="datetimeFigureOut">
              <a:rPr lang="en-US" smtClean="0"/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3500" y="1163638"/>
            <a:ext cx="4191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8" tIns="46200" rIns="92398" bIns="462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7"/>
            <a:ext cx="5486400" cy="3667334"/>
          </a:xfrm>
          <a:prstGeom prst="rect">
            <a:avLst/>
          </a:prstGeom>
        </p:spPr>
        <p:txBody>
          <a:bodyPr vert="horz" lIns="92398" tIns="46200" rIns="92398" bIns="4620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09"/>
          </a:xfrm>
          <a:prstGeom prst="rect">
            <a:avLst/>
          </a:prstGeom>
        </p:spPr>
        <p:txBody>
          <a:bodyPr vert="horz" lIns="92398" tIns="46200" rIns="92398" bIns="462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09"/>
          </a:xfrm>
          <a:prstGeom prst="rect">
            <a:avLst/>
          </a:prstGeom>
        </p:spPr>
        <p:txBody>
          <a:bodyPr vert="horz" lIns="92398" tIns="46200" rIns="92398" bIns="46200" rtlCol="0" anchor="b"/>
          <a:lstStyle>
            <a:lvl1pPr algn="r">
              <a:defRPr sz="1200"/>
            </a:lvl1pPr>
          </a:lstStyle>
          <a:p>
            <a:fld id="{30A46B8B-7375-47A8-A57D-D74DB8B35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82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" name="Google Shape;7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46B8B-7375-47A8-A57D-D74DB8B359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73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A46B8B-7375-47A8-A57D-D74DB8B3596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3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9791" y="1219200"/>
            <a:ext cx="5486400" cy="26040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132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2B3686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5EE12B2-32DB-4161-98A9-AC03BB9331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1" y="1235422"/>
            <a:ext cx="2604052" cy="260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36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40553040-A8B5-45A9-82DA-6D800906F0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0" y="6141869"/>
            <a:ext cx="906500" cy="71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5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822728"/>
            <a:ext cx="7772400" cy="1606272"/>
          </a:xfrm>
        </p:spPr>
        <p:txBody>
          <a:bodyPr anchor="t"/>
          <a:lstStyle>
            <a:lvl1pPr algn="ctr">
              <a:defRPr sz="33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01235"/>
            <a:ext cx="7772400" cy="1500187"/>
          </a:xfrm>
        </p:spPr>
        <p:txBody>
          <a:bodyPr anchor="b"/>
          <a:lstStyle>
            <a:lvl1pPr marL="0" indent="0" algn="ctr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2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6F2A7417-C93C-48F3-BD9F-8898E340A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0" y="6141869"/>
            <a:ext cx="906500" cy="71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5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599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06706216-E349-48DD-B189-1CE5508850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0" y="6141869"/>
            <a:ext cx="906500" cy="71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774" y="274638"/>
            <a:ext cx="8160025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8457388E-09A0-4657-A1EE-A0E870D0BF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0" y="6141869"/>
            <a:ext cx="906500" cy="71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2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045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0" y="637707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2B3686"/>
                </a:solidFill>
                <a:latin typeface="Arial Narrow" panose="020B0606020202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52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2B3686"/>
                </a:solidFill>
                <a:latin typeface="Arial Narrow" panose="020B0606020202030204" pitchFamily="34" charset="0"/>
              </a:defRPr>
            </a:lvl1pPr>
          </a:lstStyle>
          <a:p>
            <a:fld id="{8D08F41C-116B-45DF-868B-413407B63B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15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b="1" kern="1200">
          <a:solidFill>
            <a:srgbClr val="2B368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B36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rgbClr val="2B36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2B36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rgbClr val="2B36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rgbClr val="2B3686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auldunay.com/gut-feeling-or-analytics-%e2%80%93-which-is-better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cmarketing.eu/social-media-ispirazione-dai-competitor/" TargetMode="Externa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novation-pedagogique.fr/article524.html" TargetMode="External"/><Relationship Id="rId7" Type="http://schemas.openxmlformats.org/officeDocument/2006/relationships/hyperlink" Target="http://2011.igem.org/Team:Peking_R/Tea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://wheelchairrules.blogspot.com/2010/05/solo-por-hoy-odioloslunes.html" TargetMode="Externa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reebie.photography/office/slides/priority_urgent_tasks.htm" TargetMode="Externa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regontrailschools.com/sandygrade/2015/02/05/5-quick-facts-about-oregons-new-state-tests/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ku.it/en/inefficient-efficiency-hyperconvergence-alternatives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gnageeternity.com/what-is-your-top-priority/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gnaciosantiago.com/blog/consejos-gestion-reputacion-online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photostyle.com/clipboard/board-of-directors.htm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lant growing from coins&#10;&#10;Description automatically generated with low confidence">
            <a:extLst>
              <a:ext uri="{FF2B5EF4-FFF2-40B4-BE49-F238E27FC236}">
                <a16:creationId xmlns:a16="http://schemas.microsoft.com/office/drawing/2014/main" id="{AF80EF7C-AF43-4E24-A30C-FA7E9ED0F6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79"/>
          <a:stretch/>
        </p:blipFill>
        <p:spPr>
          <a:xfrm>
            <a:off x="4252939" y="3581400"/>
            <a:ext cx="3686119" cy="1905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6201" y="1752600"/>
            <a:ext cx="4571999" cy="1673381"/>
          </a:xfrm>
        </p:spPr>
        <p:txBody>
          <a:bodyPr>
            <a:normAutofit/>
          </a:bodyPr>
          <a:lstStyle/>
          <a:p>
            <a:r>
              <a:rPr lang="en-US" sz="3200" dirty="0"/>
              <a:t>Angel Investing 201:</a:t>
            </a:r>
            <a:br>
              <a:rPr lang="en-US" sz="3200" dirty="0"/>
            </a:br>
            <a:r>
              <a:rPr lang="en-US" sz="3200"/>
              <a:t>Assessing Risk </a:t>
            </a:r>
            <a:r>
              <a:rPr lang="en-US" sz="3200" dirty="0"/>
              <a:t>in </a:t>
            </a:r>
            <a:r>
              <a:rPr lang="en-US" sz="3200"/>
              <a:t>Angel Investing</a:t>
            </a:r>
            <a:endParaRPr lang="en-US" sz="32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A4E5205-FF3D-45D5-AC13-83ED55EC6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2333624" cy="233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0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152CD-2648-4648-9D7D-0557635CE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685800"/>
            <a:ext cx="8763000" cy="1143000"/>
          </a:xfrm>
        </p:spPr>
        <p:txBody>
          <a:bodyPr>
            <a:normAutofit/>
          </a:bodyPr>
          <a:lstStyle/>
          <a:p>
            <a:r>
              <a:rPr lang="en-US" dirty="0"/>
              <a:t>Decide how much to invest in total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4C166-5B2E-4E55-B36E-C772F822A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t>10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8AFC30-C4CA-4995-8B1F-897FA9F4B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590" y="3200401"/>
            <a:ext cx="7462620" cy="22097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A8A413-9E37-4A2B-AC3D-89F5E68822DF}"/>
              </a:ext>
            </a:extLst>
          </p:cNvPr>
          <p:cNvSpPr txBox="1"/>
          <p:nvPr/>
        </p:nvSpPr>
        <p:spPr>
          <a:xfrm>
            <a:off x="2211275" y="5577719"/>
            <a:ext cx="4645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2B3686"/>
                </a:solidFill>
              </a:rPr>
              <a:t>Reserve funds for follow-on rounds.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711ADD-0657-4F6E-8B8C-5E99196B2F4A}"/>
              </a:ext>
            </a:extLst>
          </p:cNvPr>
          <p:cNvSpPr txBox="1"/>
          <p:nvPr/>
        </p:nvSpPr>
        <p:spPr>
          <a:xfrm>
            <a:off x="2186780" y="1775170"/>
            <a:ext cx="46942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2B3686"/>
                </a:solidFill>
              </a:rPr>
              <a:t>What percent of your assets do </a:t>
            </a:r>
          </a:p>
          <a:p>
            <a:pPr algn="ctr"/>
            <a:r>
              <a:rPr lang="en-US" sz="2400" dirty="0">
                <a:solidFill>
                  <a:srgbClr val="2B3686"/>
                </a:solidFill>
              </a:rPr>
              <a:t>you want to put into this asset class,</a:t>
            </a:r>
            <a:br>
              <a:rPr lang="en-US" sz="2400" dirty="0">
                <a:solidFill>
                  <a:srgbClr val="2B3686"/>
                </a:solidFill>
              </a:rPr>
            </a:br>
            <a:r>
              <a:rPr lang="en-US" sz="2400" dirty="0">
                <a:solidFill>
                  <a:srgbClr val="2B3686"/>
                </a:solidFill>
              </a:rPr>
              <a:t>and over what period of time?</a:t>
            </a:r>
          </a:p>
        </p:txBody>
      </p:sp>
    </p:spTree>
    <p:extLst>
      <p:ext uri="{BB962C8B-B14F-4D97-AF65-F5344CB8AC3E}">
        <p14:creationId xmlns:p14="http://schemas.microsoft.com/office/powerpoint/2010/main" val="2618181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397" t="9843" r="34423" b="14567"/>
          <a:stretch/>
        </p:blipFill>
        <p:spPr>
          <a:xfrm>
            <a:off x="1066800" y="838200"/>
            <a:ext cx="1990982" cy="341311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B368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8F41C-116B-45DF-868B-413407B63B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B3686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B3686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3352800" y="1787525"/>
            <a:ext cx="5791200" cy="3282950"/>
          </a:xfrm>
        </p:spPr>
        <p:txBody>
          <a:bodyPr>
            <a:normAutofit/>
          </a:bodyPr>
          <a:lstStyle/>
          <a:p>
            <a:r>
              <a:rPr lang="en-US" sz="4000" dirty="0"/>
              <a:t>Risk Factors.</a:t>
            </a:r>
            <a:br>
              <a:rPr lang="en-US" dirty="0"/>
            </a:br>
            <a:br>
              <a:rPr lang="en-US" dirty="0"/>
            </a:br>
            <a:r>
              <a:rPr lang="en-US" sz="2800" i="1" dirty="0"/>
              <a:t>What to look for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475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>
            <a:spLocks noGrp="1"/>
          </p:cNvSpPr>
          <p:nvPr>
            <p:ph type="title"/>
          </p:nvPr>
        </p:nvSpPr>
        <p:spPr>
          <a:xfrm>
            <a:off x="526774" y="274638"/>
            <a:ext cx="81600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686"/>
              </a:buClr>
              <a:buSzPts val="3300"/>
              <a:buFont typeface="Arial"/>
              <a:buNone/>
            </a:pPr>
            <a:r>
              <a:rPr lang="en-US" sz="3600" dirty="0"/>
              <a:t>SWAN Evaluates Two Bottom Lines</a:t>
            </a:r>
            <a:endParaRPr sz="3600" dirty="0"/>
          </a:p>
        </p:txBody>
      </p:sp>
      <p:sp>
        <p:nvSpPr>
          <p:cNvPr id="112" name="Google Shape;112;p8"/>
          <p:cNvSpPr txBox="1">
            <a:spLocks noGrp="1"/>
          </p:cNvSpPr>
          <p:nvPr>
            <p:ph type="sldNum" idx="12"/>
          </p:nvPr>
        </p:nvSpPr>
        <p:spPr>
          <a:xfrm>
            <a:off x="8153400" y="6356352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9BFAE88-A50F-2529-2D87-29A733B57124}"/>
              </a:ext>
            </a:extLst>
          </p:cNvPr>
          <p:cNvSpPr/>
          <p:nvPr/>
        </p:nvSpPr>
        <p:spPr>
          <a:xfrm>
            <a:off x="1052186" y="1590696"/>
            <a:ext cx="6989524" cy="2467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B0FB78C-D578-B827-E21A-49E240D5BB69}"/>
              </a:ext>
            </a:extLst>
          </p:cNvPr>
          <p:cNvSpPr/>
          <p:nvPr/>
        </p:nvSpPr>
        <p:spPr>
          <a:xfrm>
            <a:off x="1163876" y="4351221"/>
            <a:ext cx="6989524" cy="19067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Google Shape;113;p8"/>
          <p:cNvSpPr txBox="1"/>
          <p:nvPr/>
        </p:nvSpPr>
        <p:spPr>
          <a:xfrm>
            <a:off x="2985370" y="2200973"/>
            <a:ext cx="4459500" cy="461700"/>
          </a:xfrm>
          <a:prstGeom prst="rect">
            <a:avLst/>
          </a:prstGeom>
          <a:solidFill>
            <a:srgbClr val="2B3686"/>
          </a:solidFill>
          <a:ln>
            <a:noFill/>
          </a:ln>
          <a:effectLst>
            <a:outerShdw blurRad="50800" dist="139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Financial return to shareholders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8"/>
          <p:cNvSpPr txBox="1"/>
          <p:nvPr/>
        </p:nvSpPr>
        <p:spPr>
          <a:xfrm>
            <a:off x="2985370" y="2883704"/>
            <a:ext cx="4459574" cy="83099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139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Impact created by company’s primary business mission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8"/>
          <p:cNvSpPr txBox="1"/>
          <p:nvPr/>
        </p:nvSpPr>
        <p:spPr>
          <a:xfrm>
            <a:off x="2985370" y="4856811"/>
            <a:ext cx="4459500" cy="120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50800" dist="1397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ESG (Environmental, Social, Governance), DEI &amp; other socially responsible internal operations</a:t>
            </a:r>
            <a:endParaRPr sz="3200" b="1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FC88DF-ED17-1E0F-B4A8-10AB6C8B6039}"/>
              </a:ext>
            </a:extLst>
          </p:cNvPr>
          <p:cNvSpPr txBox="1"/>
          <p:nvPr/>
        </p:nvSpPr>
        <p:spPr>
          <a:xfrm>
            <a:off x="1531126" y="1629089"/>
            <a:ext cx="3037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Primary Consideration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CDCAB5-4EFE-5A39-5061-2952C06182DD}"/>
              </a:ext>
            </a:extLst>
          </p:cNvPr>
          <p:cNvSpPr txBox="1"/>
          <p:nvPr/>
        </p:nvSpPr>
        <p:spPr>
          <a:xfrm>
            <a:off x="1531126" y="4367326"/>
            <a:ext cx="3363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Secondary Consideration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5DD7C-9D0A-4D31-B9B0-473A84CF1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/>
              <a:t>Improve Return Probability – </a:t>
            </a:r>
            <a:br>
              <a:rPr lang="en-US" dirty="0"/>
            </a:br>
            <a:r>
              <a:rPr lang="en-US" dirty="0"/>
              <a:t>Do Due Diligence</a:t>
            </a:r>
          </a:p>
        </p:txBody>
      </p:sp>
      <p:pic>
        <p:nvPicPr>
          <p:cNvPr id="19" name="Content Placeholder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3CDF94E-A461-4616-BACB-0D7ADC9687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200" y="1699228"/>
            <a:ext cx="4069773" cy="32558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B5602-E154-4878-A470-2C789FF1F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t>13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C47D4A-F3EA-470A-B02E-D498F4AAD767}"/>
              </a:ext>
            </a:extLst>
          </p:cNvPr>
          <p:cNvSpPr txBox="1"/>
          <p:nvPr/>
        </p:nvSpPr>
        <p:spPr>
          <a:xfrm>
            <a:off x="5943600" y="2247151"/>
            <a:ext cx="134363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dirty="0">
                <a:solidFill>
                  <a:srgbClr val="008000"/>
                </a:solidFill>
                <a:sym typeface="Wingdings" panose="05000000000000000000" pitchFamily="2" charset="2"/>
              </a:rPr>
              <a:t></a:t>
            </a:r>
            <a:endParaRPr lang="en-US" sz="11500" dirty="0">
              <a:solidFill>
                <a:srgbClr val="008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B5731D-03CE-499B-ACC6-50CE9BF2109A}"/>
              </a:ext>
            </a:extLst>
          </p:cNvPr>
          <p:cNvSpPr txBox="1"/>
          <p:nvPr/>
        </p:nvSpPr>
        <p:spPr>
          <a:xfrm>
            <a:off x="1904816" y="4109199"/>
            <a:ext cx="997389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22" name="Picture 21" descr="A picture containing indoor, table, writing implement, floor&#10;&#10;Description generated with very high confidence">
            <a:extLst>
              <a:ext uri="{FF2B5EF4-FFF2-40B4-BE49-F238E27FC236}">
                <a16:creationId xmlns:a16="http://schemas.microsoft.com/office/drawing/2014/main" id="{5BF5A21E-19B8-4A6D-92C9-35D9195F25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67199" y="3587893"/>
            <a:ext cx="4883727" cy="325581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F58AF1A-D173-410A-A29B-AB3BF543AC0D}"/>
              </a:ext>
            </a:extLst>
          </p:cNvPr>
          <p:cNvSpPr txBox="1"/>
          <p:nvPr/>
        </p:nvSpPr>
        <p:spPr>
          <a:xfrm>
            <a:off x="6233126" y="6320491"/>
            <a:ext cx="1402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8000"/>
                </a:solidFill>
              </a:rPr>
              <a:t>Analysis</a:t>
            </a:r>
          </a:p>
        </p:txBody>
      </p:sp>
    </p:spTree>
    <p:extLst>
      <p:ext uri="{BB962C8B-B14F-4D97-AF65-F5344CB8AC3E}">
        <p14:creationId xmlns:p14="http://schemas.microsoft.com/office/powerpoint/2010/main" val="2943881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E67D8C-F702-4801-AF91-760635476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604" y="1676400"/>
            <a:ext cx="8367162" cy="50292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CC1804B-08EA-4883-B76D-ADDAEC53D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Due Diligence Payoff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63EE1A-5AA0-461B-9735-1636961C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20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people cross country skiing&#10;&#10;Description generated with very high confidence">
            <a:extLst>
              <a:ext uri="{FF2B5EF4-FFF2-40B4-BE49-F238E27FC236}">
                <a16:creationId xmlns:a16="http://schemas.microsoft.com/office/drawing/2014/main" id="{8CF7D003-2F49-4FF1-BDE9-E3EA77E55F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59977" y="5501570"/>
            <a:ext cx="1853045" cy="130871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4A1788F-2F11-405E-92B0-BD5A12EBB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Approaches to Due Diligence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619C78-2E79-41AF-A05B-EBFAC8218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646237"/>
            <a:ext cx="7391400" cy="4525963"/>
          </a:xfrm>
        </p:spPr>
        <p:txBody>
          <a:bodyPr>
            <a:normAutofit/>
          </a:bodyPr>
          <a:lstStyle/>
          <a:p>
            <a:r>
              <a:rPr lang="en-US" dirty="0"/>
              <a:t>Go solo</a:t>
            </a:r>
          </a:p>
          <a:p>
            <a:pPr lvl="1"/>
            <a:r>
              <a:rPr lang="en-US" dirty="0"/>
              <a:t>Prepare to spend </a:t>
            </a:r>
            <a:br>
              <a:rPr lang="en-US" dirty="0"/>
            </a:br>
            <a:r>
              <a:rPr lang="en-US" dirty="0"/>
              <a:t>a week</a:t>
            </a:r>
          </a:p>
          <a:p>
            <a:endParaRPr lang="en-US" dirty="0"/>
          </a:p>
          <a:p>
            <a:r>
              <a:rPr lang="en-US" dirty="0"/>
              <a:t>Be part of a team</a:t>
            </a:r>
          </a:p>
          <a:p>
            <a:pPr lvl="1"/>
            <a:r>
              <a:rPr lang="en-US" dirty="0"/>
              <a:t>Our angels </a:t>
            </a:r>
            <a:br>
              <a:rPr lang="en-US" dirty="0"/>
            </a:br>
            <a:r>
              <a:rPr lang="en-US" dirty="0"/>
              <a:t>working together</a:t>
            </a:r>
          </a:p>
          <a:p>
            <a:endParaRPr lang="en-US" dirty="0"/>
          </a:p>
          <a:p>
            <a:r>
              <a:rPr lang="en-US" dirty="0"/>
              <a:t>Build upon diligence reports of others</a:t>
            </a:r>
          </a:p>
          <a:p>
            <a:pPr lvl="1"/>
            <a:r>
              <a:rPr lang="en-US" dirty="0"/>
              <a:t>Maybe this is a syndication deal and another team has put in many hours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97BA4F-008E-4E0D-82FE-DE38C49C4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A picture containing toy, doll&#10;&#10;Description generated with very high confidence">
            <a:extLst>
              <a:ext uri="{FF2B5EF4-FFF2-40B4-BE49-F238E27FC236}">
                <a16:creationId xmlns:a16="http://schemas.microsoft.com/office/drawing/2014/main" id="{FEB60DC2-1AAB-4D1A-9D89-6F0FA0D6D7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5893" b="4145"/>
          <a:stretch/>
        </p:blipFill>
        <p:spPr>
          <a:xfrm>
            <a:off x="5346122" y="1447800"/>
            <a:ext cx="1181100" cy="1295400"/>
          </a:xfrm>
          <a:prstGeom prst="rect">
            <a:avLst/>
          </a:prstGeom>
        </p:spPr>
      </p:pic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345968AF-2130-4A9E-81D8-988284F1800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105400" y="3124200"/>
            <a:ext cx="2590800" cy="1295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8979B8E-C2C0-4946-A6A7-3047BC18EF7E}"/>
              </a:ext>
            </a:extLst>
          </p:cNvPr>
          <p:cNvSpPr txBox="1"/>
          <p:nvPr/>
        </p:nvSpPr>
        <p:spPr>
          <a:xfrm>
            <a:off x="543791" y="1744682"/>
            <a:ext cx="904009" cy="3970318"/>
          </a:xfrm>
          <a:prstGeom prst="rect">
            <a:avLst/>
          </a:prstGeom>
          <a:solidFill>
            <a:srgbClr val="5462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Harder</a:t>
            </a: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endParaRPr lang="en-US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Easier</a:t>
            </a:r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282A3137-123A-429C-AF16-2556443FFF8A}"/>
              </a:ext>
            </a:extLst>
          </p:cNvPr>
          <p:cNvSpPr/>
          <p:nvPr/>
        </p:nvSpPr>
        <p:spPr>
          <a:xfrm>
            <a:off x="900545" y="2282041"/>
            <a:ext cx="190500" cy="2895600"/>
          </a:xfrm>
          <a:prstGeom prst="up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10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2E05601-7EC4-4322-A35C-32BF96D72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313"/>
            <a:ext cx="9067800" cy="1143000"/>
          </a:xfrm>
        </p:spPr>
        <p:txBody>
          <a:bodyPr>
            <a:noAutofit/>
          </a:bodyPr>
          <a:lstStyle/>
          <a:p>
            <a:r>
              <a:rPr lang="en-US" sz="3600" dirty="0"/>
              <a:t>Due </a:t>
            </a:r>
            <a:r>
              <a:rPr lang="en-US" sz="3600"/>
              <a:t>Diligence Considers</a:t>
            </a:r>
            <a:endParaRPr lang="en-US" sz="3600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150D646-C695-D5D6-D284-704ABEBB1F34}"/>
              </a:ext>
            </a:extLst>
          </p:cNvPr>
          <p:cNvSpPr/>
          <p:nvPr/>
        </p:nvSpPr>
        <p:spPr>
          <a:xfrm>
            <a:off x="952261" y="1600845"/>
            <a:ext cx="2262336" cy="1357401"/>
          </a:xfrm>
          <a:custGeom>
            <a:avLst/>
            <a:gdLst>
              <a:gd name="connsiteX0" fmla="*/ 0 w 2262336"/>
              <a:gd name="connsiteY0" fmla="*/ 0 h 1357401"/>
              <a:gd name="connsiteX1" fmla="*/ 2262336 w 2262336"/>
              <a:gd name="connsiteY1" fmla="*/ 0 h 1357401"/>
              <a:gd name="connsiteX2" fmla="*/ 2262336 w 2262336"/>
              <a:gd name="connsiteY2" fmla="*/ 1357401 h 1357401"/>
              <a:gd name="connsiteX3" fmla="*/ 0 w 2262336"/>
              <a:gd name="connsiteY3" fmla="*/ 1357401 h 1357401"/>
              <a:gd name="connsiteX4" fmla="*/ 0 w 2262336"/>
              <a:gd name="connsiteY4" fmla="*/ 0 h 13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336" h="1357401">
                <a:moveTo>
                  <a:pt x="0" y="0"/>
                </a:moveTo>
                <a:lnTo>
                  <a:pt x="2262336" y="0"/>
                </a:lnTo>
                <a:lnTo>
                  <a:pt x="2262336" y="1357401"/>
                </a:lnTo>
                <a:lnTo>
                  <a:pt x="0" y="135740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/>
              <a:t>Team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A8B2627-B57E-CF56-DE6F-4499150E9DB8}"/>
              </a:ext>
            </a:extLst>
          </p:cNvPr>
          <p:cNvSpPr/>
          <p:nvPr/>
        </p:nvSpPr>
        <p:spPr>
          <a:xfrm>
            <a:off x="3440831" y="1600845"/>
            <a:ext cx="2262336" cy="1357401"/>
          </a:xfrm>
          <a:custGeom>
            <a:avLst/>
            <a:gdLst>
              <a:gd name="connsiteX0" fmla="*/ 0 w 2262336"/>
              <a:gd name="connsiteY0" fmla="*/ 0 h 1357401"/>
              <a:gd name="connsiteX1" fmla="*/ 2262336 w 2262336"/>
              <a:gd name="connsiteY1" fmla="*/ 0 h 1357401"/>
              <a:gd name="connsiteX2" fmla="*/ 2262336 w 2262336"/>
              <a:gd name="connsiteY2" fmla="*/ 1357401 h 1357401"/>
              <a:gd name="connsiteX3" fmla="*/ 0 w 2262336"/>
              <a:gd name="connsiteY3" fmla="*/ 1357401 h 1357401"/>
              <a:gd name="connsiteX4" fmla="*/ 0 w 2262336"/>
              <a:gd name="connsiteY4" fmla="*/ 0 h 13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336" h="1357401">
                <a:moveTo>
                  <a:pt x="0" y="0"/>
                </a:moveTo>
                <a:lnTo>
                  <a:pt x="2262336" y="0"/>
                </a:lnTo>
                <a:lnTo>
                  <a:pt x="2262336" y="1357401"/>
                </a:lnTo>
                <a:lnTo>
                  <a:pt x="0" y="13574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Product, Technology &amp; Advantages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65FB12D-D7D0-E6E8-7FE8-5701515C4744}"/>
              </a:ext>
            </a:extLst>
          </p:cNvPr>
          <p:cNvSpPr/>
          <p:nvPr/>
        </p:nvSpPr>
        <p:spPr>
          <a:xfrm>
            <a:off x="5929401" y="1600845"/>
            <a:ext cx="2262336" cy="1357401"/>
          </a:xfrm>
          <a:custGeom>
            <a:avLst/>
            <a:gdLst>
              <a:gd name="connsiteX0" fmla="*/ 0 w 2262336"/>
              <a:gd name="connsiteY0" fmla="*/ 0 h 1357401"/>
              <a:gd name="connsiteX1" fmla="*/ 2262336 w 2262336"/>
              <a:gd name="connsiteY1" fmla="*/ 0 h 1357401"/>
              <a:gd name="connsiteX2" fmla="*/ 2262336 w 2262336"/>
              <a:gd name="connsiteY2" fmla="*/ 1357401 h 1357401"/>
              <a:gd name="connsiteX3" fmla="*/ 0 w 2262336"/>
              <a:gd name="connsiteY3" fmla="*/ 1357401 h 1357401"/>
              <a:gd name="connsiteX4" fmla="*/ 0 w 2262336"/>
              <a:gd name="connsiteY4" fmla="*/ 0 h 13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336" h="1357401">
                <a:moveTo>
                  <a:pt x="0" y="0"/>
                </a:moveTo>
                <a:lnTo>
                  <a:pt x="2262336" y="0"/>
                </a:lnTo>
                <a:lnTo>
                  <a:pt x="2262336" y="1357401"/>
                </a:lnTo>
                <a:lnTo>
                  <a:pt x="0" y="13574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Market Opportunity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F4FC756-27F8-065F-45AB-BA1FFE879DA2}"/>
              </a:ext>
            </a:extLst>
          </p:cNvPr>
          <p:cNvSpPr/>
          <p:nvPr/>
        </p:nvSpPr>
        <p:spPr>
          <a:xfrm>
            <a:off x="3402732" y="3169016"/>
            <a:ext cx="2262336" cy="1357401"/>
          </a:xfrm>
          <a:custGeom>
            <a:avLst/>
            <a:gdLst>
              <a:gd name="connsiteX0" fmla="*/ 0 w 2262336"/>
              <a:gd name="connsiteY0" fmla="*/ 0 h 1357401"/>
              <a:gd name="connsiteX1" fmla="*/ 2262336 w 2262336"/>
              <a:gd name="connsiteY1" fmla="*/ 0 h 1357401"/>
              <a:gd name="connsiteX2" fmla="*/ 2262336 w 2262336"/>
              <a:gd name="connsiteY2" fmla="*/ 1357401 h 1357401"/>
              <a:gd name="connsiteX3" fmla="*/ 0 w 2262336"/>
              <a:gd name="connsiteY3" fmla="*/ 1357401 h 1357401"/>
              <a:gd name="connsiteX4" fmla="*/ 0 w 2262336"/>
              <a:gd name="connsiteY4" fmla="*/ 0 h 13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336" h="1357401">
                <a:moveTo>
                  <a:pt x="0" y="0"/>
                </a:moveTo>
                <a:lnTo>
                  <a:pt x="2262336" y="0"/>
                </a:lnTo>
                <a:lnTo>
                  <a:pt x="2262336" y="1357401"/>
                </a:lnTo>
                <a:lnTo>
                  <a:pt x="0" y="13574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Sales Approach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E0840DE-4C55-E075-A99C-8FE8344075BF}"/>
              </a:ext>
            </a:extLst>
          </p:cNvPr>
          <p:cNvSpPr/>
          <p:nvPr/>
        </p:nvSpPr>
        <p:spPr>
          <a:xfrm>
            <a:off x="952261" y="3160778"/>
            <a:ext cx="2262336" cy="1357401"/>
          </a:xfrm>
          <a:custGeom>
            <a:avLst/>
            <a:gdLst>
              <a:gd name="connsiteX0" fmla="*/ 0 w 2262336"/>
              <a:gd name="connsiteY0" fmla="*/ 0 h 1357401"/>
              <a:gd name="connsiteX1" fmla="*/ 2262336 w 2262336"/>
              <a:gd name="connsiteY1" fmla="*/ 0 h 1357401"/>
              <a:gd name="connsiteX2" fmla="*/ 2262336 w 2262336"/>
              <a:gd name="connsiteY2" fmla="*/ 1357401 h 1357401"/>
              <a:gd name="connsiteX3" fmla="*/ 0 w 2262336"/>
              <a:gd name="connsiteY3" fmla="*/ 1357401 h 1357401"/>
              <a:gd name="connsiteX4" fmla="*/ 0 w 2262336"/>
              <a:gd name="connsiteY4" fmla="*/ 0 h 13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336" h="1357401">
                <a:moveTo>
                  <a:pt x="0" y="0"/>
                </a:moveTo>
                <a:lnTo>
                  <a:pt x="2262336" y="0"/>
                </a:lnTo>
                <a:lnTo>
                  <a:pt x="2262336" y="1357401"/>
                </a:lnTo>
                <a:lnTo>
                  <a:pt x="0" y="1357401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Impact </a:t>
            </a:r>
            <a:br>
              <a:rPr lang="en-US" sz="2800" kern="1200" dirty="0"/>
            </a:br>
            <a:r>
              <a:rPr lang="en-US" sz="2800" kern="1200" dirty="0"/>
              <a:t>Efficacy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2444F06-3097-53D6-BD5F-B3B48C555A5D}"/>
              </a:ext>
            </a:extLst>
          </p:cNvPr>
          <p:cNvSpPr/>
          <p:nvPr/>
        </p:nvSpPr>
        <p:spPr>
          <a:xfrm>
            <a:off x="5929401" y="3184480"/>
            <a:ext cx="2262336" cy="1357401"/>
          </a:xfrm>
          <a:custGeom>
            <a:avLst/>
            <a:gdLst>
              <a:gd name="connsiteX0" fmla="*/ 0 w 2262336"/>
              <a:gd name="connsiteY0" fmla="*/ 0 h 1357401"/>
              <a:gd name="connsiteX1" fmla="*/ 2262336 w 2262336"/>
              <a:gd name="connsiteY1" fmla="*/ 0 h 1357401"/>
              <a:gd name="connsiteX2" fmla="*/ 2262336 w 2262336"/>
              <a:gd name="connsiteY2" fmla="*/ 1357401 h 1357401"/>
              <a:gd name="connsiteX3" fmla="*/ 0 w 2262336"/>
              <a:gd name="connsiteY3" fmla="*/ 1357401 h 1357401"/>
              <a:gd name="connsiteX4" fmla="*/ 0 w 2262336"/>
              <a:gd name="connsiteY4" fmla="*/ 0 h 13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336" h="1357401">
                <a:moveTo>
                  <a:pt x="0" y="0"/>
                </a:moveTo>
                <a:lnTo>
                  <a:pt x="2262336" y="0"/>
                </a:lnTo>
                <a:lnTo>
                  <a:pt x="2262336" y="1357401"/>
                </a:lnTo>
                <a:lnTo>
                  <a:pt x="0" y="1357401"/>
                </a:lnTo>
                <a:lnTo>
                  <a:pt x="0" y="0"/>
                </a:lnTo>
                <a:close/>
              </a:path>
            </a:pathLst>
          </a:custGeom>
          <a:solidFill>
            <a:srgbClr val="0033CC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/>
              <a:t>Finances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DA3CDE1-F412-8244-222F-E87D009EA44B}"/>
              </a:ext>
            </a:extLst>
          </p:cNvPr>
          <p:cNvSpPr/>
          <p:nvPr/>
        </p:nvSpPr>
        <p:spPr>
          <a:xfrm>
            <a:off x="952261" y="4768116"/>
            <a:ext cx="2262336" cy="1357401"/>
          </a:xfrm>
          <a:custGeom>
            <a:avLst/>
            <a:gdLst>
              <a:gd name="connsiteX0" fmla="*/ 0 w 2262336"/>
              <a:gd name="connsiteY0" fmla="*/ 0 h 1357401"/>
              <a:gd name="connsiteX1" fmla="*/ 2262336 w 2262336"/>
              <a:gd name="connsiteY1" fmla="*/ 0 h 1357401"/>
              <a:gd name="connsiteX2" fmla="*/ 2262336 w 2262336"/>
              <a:gd name="connsiteY2" fmla="*/ 1357401 h 1357401"/>
              <a:gd name="connsiteX3" fmla="*/ 0 w 2262336"/>
              <a:gd name="connsiteY3" fmla="*/ 1357401 h 1357401"/>
              <a:gd name="connsiteX4" fmla="*/ 0 w 2262336"/>
              <a:gd name="connsiteY4" fmla="*/ 0 h 13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336" h="1357401">
                <a:moveTo>
                  <a:pt x="0" y="0"/>
                </a:moveTo>
                <a:lnTo>
                  <a:pt x="2262336" y="0"/>
                </a:lnTo>
                <a:lnTo>
                  <a:pt x="2262336" y="1357401"/>
                </a:lnTo>
                <a:lnTo>
                  <a:pt x="0" y="1357401"/>
                </a:lnTo>
                <a:lnTo>
                  <a:pt x="0" y="0"/>
                </a:lnTo>
                <a:close/>
              </a:path>
            </a:pathLst>
          </a:custGeom>
          <a:solidFill>
            <a:srgbClr val="339966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/>
              <a:t>Deal Terms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3B7E63-9AC9-F525-08DF-FA7FB55ABED8}"/>
              </a:ext>
            </a:extLst>
          </p:cNvPr>
          <p:cNvSpPr/>
          <p:nvPr/>
        </p:nvSpPr>
        <p:spPr>
          <a:xfrm>
            <a:off x="3440831" y="4768116"/>
            <a:ext cx="2262336" cy="1357401"/>
          </a:xfrm>
          <a:custGeom>
            <a:avLst/>
            <a:gdLst>
              <a:gd name="connsiteX0" fmla="*/ 0 w 2262336"/>
              <a:gd name="connsiteY0" fmla="*/ 0 h 1357401"/>
              <a:gd name="connsiteX1" fmla="*/ 2262336 w 2262336"/>
              <a:gd name="connsiteY1" fmla="*/ 0 h 1357401"/>
              <a:gd name="connsiteX2" fmla="*/ 2262336 w 2262336"/>
              <a:gd name="connsiteY2" fmla="*/ 1357401 h 1357401"/>
              <a:gd name="connsiteX3" fmla="*/ 0 w 2262336"/>
              <a:gd name="connsiteY3" fmla="*/ 1357401 h 1357401"/>
              <a:gd name="connsiteX4" fmla="*/ 0 w 2262336"/>
              <a:gd name="connsiteY4" fmla="*/ 0 h 13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336" h="1357401">
                <a:moveTo>
                  <a:pt x="0" y="0"/>
                </a:moveTo>
                <a:lnTo>
                  <a:pt x="2262336" y="0"/>
                </a:lnTo>
                <a:lnTo>
                  <a:pt x="2262336" y="1357401"/>
                </a:lnTo>
                <a:lnTo>
                  <a:pt x="0" y="135740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Corporate Structure -Governance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EA2BBA-CF1D-235A-F7AC-63D7844A257F}"/>
              </a:ext>
            </a:extLst>
          </p:cNvPr>
          <p:cNvSpPr/>
          <p:nvPr/>
        </p:nvSpPr>
        <p:spPr>
          <a:xfrm>
            <a:off x="5929401" y="4768116"/>
            <a:ext cx="2262336" cy="1357401"/>
          </a:xfrm>
          <a:custGeom>
            <a:avLst/>
            <a:gdLst>
              <a:gd name="connsiteX0" fmla="*/ 0 w 2262336"/>
              <a:gd name="connsiteY0" fmla="*/ 0 h 1357401"/>
              <a:gd name="connsiteX1" fmla="*/ 2262336 w 2262336"/>
              <a:gd name="connsiteY1" fmla="*/ 0 h 1357401"/>
              <a:gd name="connsiteX2" fmla="*/ 2262336 w 2262336"/>
              <a:gd name="connsiteY2" fmla="*/ 1357401 h 1357401"/>
              <a:gd name="connsiteX3" fmla="*/ 0 w 2262336"/>
              <a:gd name="connsiteY3" fmla="*/ 1357401 h 1357401"/>
              <a:gd name="connsiteX4" fmla="*/ 0 w 2262336"/>
              <a:gd name="connsiteY4" fmla="*/ 0 h 135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2336" h="1357401">
                <a:moveTo>
                  <a:pt x="0" y="0"/>
                </a:moveTo>
                <a:lnTo>
                  <a:pt x="2262336" y="0"/>
                </a:lnTo>
                <a:lnTo>
                  <a:pt x="2262336" y="1357401"/>
                </a:lnTo>
                <a:lnTo>
                  <a:pt x="0" y="13574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Exit Opportunity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52DDF-06C6-4BA9-9C23-5104CC775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D08F41C-116B-45DF-868B-413407B63BB4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57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Team Validation –Job #1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A0BB8-F5BD-4153-AA9A-59C050A5B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62150"/>
            <a:ext cx="4040188" cy="639762"/>
          </a:xfrm>
        </p:spPr>
        <p:txBody>
          <a:bodyPr/>
          <a:lstStyle/>
          <a:p>
            <a:r>
              <a:rPr lang="en-US" dirty="0"/>
              <a:t>Key Risks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7200" y="2601912"/>
            <a:ext cx="4040188" cy="3463925"/>
          </a:xfrm>
        </p:spPr>
        <p:txBody>
          <a:bodyPr>
            <a:normAutofit/>
          </a:bodyPr>
          <a:lstStyle/>
          <a:p>
            <a:r>
              <a:rPr lang="en-US" altLang="en-US" dirty="0"/>
              <a:t>CEO lacks emotional maturity</a:t>
            </a:r>
          </a:p>
          <a:p>
            <a:endParaRPr lang="en-US" altLang="en-US" dirty="0"/>
          </a:p>
          <a:p>
            <a:r>
              <a:rPr lang="en-US" altLang="en-US" dirty="0"/>
              <a:t>CEO lacks experience in the company’s marketplace</a:t>
            </a:r>
          </a:p>
          <a:p>
            <a:endParaRPr lang="en-US" altLang="en-US" dirty="0"/>
          </a:p>
          <a:p>
            <a:r>
              <a:rPr lang="en-US" altLang="en-US" dirty="0"/>
              <a:t>CEO lacks startup experience</a:t>
            </a:r>
          </a:p>
          <a:p>
            <a:endParaRPr lang="en-US" altLang="en-US" dirty="0"/>
          </a:p>
          <a:p>
            <a:r>
              <a:rPr lang="en-US" altLang="en-US" dirty="0"/>
              <a:t>CEO is not full time at the company</a:t>
            </a:r>
          </a:p>
          <a:p>
            <a:pPr lvl="1"/>
            <a:endParaRPr lang="en-US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72B08-AAF6-4D39-BD51-2D446B14C5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6" y="1962150"/>
            <a:ext cx="4041775" cy="639762"/>
          </a:xfrm>
        </p:spPr>
        <p:txBody>
          <a:bodyPr/>
          <a:lstStyle/>
          <a:p>
            <a:r>
              <a:rPr lang="en-US" dirty="0"/>
              <a:t>How to assess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1C8955D-7D69-4523-888E-1C857C83F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6" y="2601912"/>
            <a:ext cx="4041775" cy="2884488"/>
          </a:xfrm>
        </p:spPr>
        <p:txBody>
          <a:bodyPr>
            <a:normAutofit/>
          </a:bodyPr>
          <a:lstStyle/>
          <a:p>
            <a:r>
              <a:rPr lang="en-US" dirty="0"/>
              <a:t>Interacting with the CEO and C-Levels</a:t>
            </a:r>
          </a:p>
          <a:p>
            <a:pPr lvl="1"/>
            <a:r>
              <a:rPr lang="en-US" dirty="0"/>
              <a:t>Typically, via zoom</a:t>
            </a:r>
          </a:p>
          <a:p>
            <a:endParaRPr lang="en-US" dirty="0"/>
          </a:p>
          <a:p>
            <a:r>
              <a:rPr lang="en-US" dirty="0"/>
              <a:t>Reference checks</a:t>
            </a:r>
          </a:p>
          <a:p>
            <a:pPr lvl="1"/>
            <a:r>
              <a:rPr lang="en-US" dirty="0"/>
              <a:t>To direct references supplied </a:t>
            </a:r>
          </a:p>
          <a:p>
            <a:pPr lvl="1"/>
            <a:r>
              <a:rPr lang="en-US" dirty="0"/>
              <a:t>Ideally to secondary references shared by direct references</a:t>
            </a:r>
          </a:p>
          <a:p>
            <a:pPr lvl="1"/>
            <a:r>
              <a:rPr lang="en-US" dirty="0"/>
              <a:t>To former co-workers, board members, investors (LinkedIn is your friend)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7CFE-56B4-4838-A4FA-E0C77F13C190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25" name="Picture 24" descr="A picture containing stationary, writing implement&#10;&#10;Description generated with high confidence">
            <a:extLst>
              <a:ext uri="{FF2B5EF4-FFF2-40B4-BE49-F238E27FC236}">
                <a16:creationId xmlns:a16="http://schemas.microsoft.com/office/drawing/2014/main" id="{5A79DAD1-B2D1-4CB3-A9E5-E318E0969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21634" y="206087"/>
            <a:ext cx="2598466" cy="17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29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F871BB-B735-45E2-A73D-4877DD532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38801" y="2743200"/>
            <a:ext cx="3428999" cy="303371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Risks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6781800" cy="4525963"/>
          </a:xfrm>
        </p:spPr>
        <p:txBody>
          <a:bodyPr>
            <a:normAutofit/>
          </a:bodyPr>
          <a:lstStyle/>
          <a:p>
            <a:r>
              <a:rPr lang="en-US" dirty="0"/>
              <a:t>The company’s primary business mission is not clearly focused on delivering impact</a:t>
            </a:r>
          </a:p>
          <a:p>
            <a:pPr lvl="1"/>
            <a:r>
              <a:rPr lang="en-US" sz="2400" dirty="0"/>
              <a:t>Is impact part of their basic DNA?</a:t>
            </a:r>
          </a:p>
          <a:p>
            <a:endParaRPr lang="en-US" dirty="0"/>
          </a:p>
          <a:p>
            <a:r>
              <a:rPr lang="en-US" dirty="0"/>
              <a:t>The CEO has no emotional </a:t>
            </a:r>
            <a:br>
              <a:rPr lang="en-US" dirty="0"/>
            </a:br>
            <a:r>
              <a:rPr lang="en-US" dirty="0"/>
              <a:t> connection to the impact mission</a:t>
            </a:r>
          </a:p>
          <a:p>
            <a:endParaRPr lang="en-US" dirty="0"/>
          </a:p>
          <a:p>
            <a:r>
              <a:rPr lang="en-US" dirty="0"/>
              <a:t>The company’s home</a:t>
            </a:r>
            <a:br>
              <a:rPr lang="en-US" dirty="0"/>
            </a:br>
            <a:r>
              <a:rPr lang="en-US" dirty="0"/>
              <a:t>page does not communicate</a:t>
            </a:r>
            <a:br>
              <a:rPr lang="en-US" dirty="0"/>
            </a:br>
            <a:r>
              <a:rPr lang="en-US" dirty="0"/>
              <a:t>their impact mission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27765-5CAF-4395-936E-64499F227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59291-C415-4FB2-879D-5D7521001FD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25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EFFB1-D65E-4DE9-B982-C05D6A16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risk – Uncertain Efficacy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34213-FE14-4C85-BB23-73172C503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225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evidence is there that the company will effectively deliver significant impact?</a:t>
            </a:r>
          </a:p>
          <a:p>
            <a:endParaRPr lang="en-US" dirty="0"/>
          </a:p>
          <a:p>
            <a:r>
              <a:rPr lang="en-US" dirty="0"/>
              <a:t>A must-have-impact for beneficiaries?</a:t>
            </a:r>
          </a:p>
          <a:p>
            <a:endParaRPr lang="en-US" dirty="0"/>
          </a:p>
          <a:p>
            <a:r>
              <a:rPr lang="en-US" dirty="0"/>
              <a:t>Effective plan for acquiring beneficiaries?</a:t>
            </a:r>
          </a:p>
          <a:p>
            <a:endParaRPr lang="en-US" dirty="0"/>
          </a:p>
          <a:p>
            <a:r>
              <a:rPr lang="en-US" dirty="0"/>
              <a:t>Long-term competitive impact advantages? </a:t>
            </a:r>
          </a:p>
          <a:p>
            <a:pPr lvl="1"/>
            <a:r>
              <a:rPr lang="en-US" dirty="0"/>
              <a:t>Higher adoption rates?</a:t>
            </a:r>
          </a:p>
          <a:p>
            <a:pPr lvl="1"/>
            <a:r>
              <a:rPr lang="en-US" dirty="0"/>
              <a:t>More significant impact?</a:t>
            </a:r>
          </a:p>
          <a:p>
            <a:endParaRPr lang="en-US" dirty="0"/>
          </a:p>
          <a:p>
            <a:r>
              <a:rPr lang="en-US" dirty="0"/>
              <a:t>Direct impact?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8AABA-73B5-40B8-95D8-160E90576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5DC6A51D-D616-4CE2-8FD7-72207EA5E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76643" y="4440635"/>
            <a:ext cx="3210157" cy="21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3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body" idx="1"/>
          </p:nvPr>
        </p:nvSpPr>
        <p:spPr>
          <a:xfrm>
            <a:off x="4878574" y="3482237"/>
            <a:ext cx="3474720" cy="31471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B3686"/>
              </a:buClr>
              <a:buSzPts val="1900"/>
              <a:buNone/>
            </a:pPr>
            <a:r>
              <a:rPr lang="en-US" sz="1900" b="1" dirty="0"/>
              <a:t>Investments</a:t>
            </a:r>
          </a:p>
          <a:p>
            <a:pPr marL="285750" indent="-285750">
              <a:spcBef>
                <a:spcPts val="333"/>
              </a:spcBef>
              <a:buSzPts val="1800"/>
            </a:pPr>
            <a:r>
              <a:rPr lang="en-US" sz="1800" dirty="0"/>
              <a:t>Have invested $14M in 42 impact companies since 2016</a:t>
            </a:r>
          </a:p>
          <a:p>
            <a:pPr marL="285750" indent="-285750">
              <a:spcBef>
                <a:spcPts val="333"/>
              </a:spcBef>
              <a:buSzPts val="1800"/>
            </a:pPr>
            <a:r>
              <a:rPr lang="en-US" sz="1800" dirty="0"/>
              <a:t>Per year</a:t>
            </a:r>
          </a:p>
          <a:p>
            <a:pPr marL="734378" lvl="1" indent="-285750">
              <a:spcBef>
                <a:spcPts val="333"/>
              </a:spcBef>
              <a:buFont typeface="Courier New" panose="02070309020205020404" pitchFamily="49" charset="0"/>
              <a:buChar char="o"/>
            </a:pPr>
            <a:r>
              <a:rPr lang="en-US" dirty="0"/>
              <a:t>~350 company apply</a:t>
            </a:r>
            <a:endParaRPr dirty="0"/>
          </a:p>
          <a:p>
            <a:pPr marL="734378" lvl="1" indent="-285750">
              <a:spcBef>
                <a:spcPts val="333"/>
              </a:spcBef>
              <a:buFont typeface="Courier New" panose="02070309020205020404" pitchFamily="49" charset="0"/>
              <a:buChar char="o"/>
            </a:pPr>
            <a:r>
              <a:rPr lang="en-US" dirty="0"/>
              <a:t>~ 6 companies get initial funding</a:t>
            </a:r>
          </a:p>
          <a:p>
            <a:pPr marL="734378" lvl="1" indent="-285750">
              <a:spcBef>
                <a:spcPts val="333"/>
              </a:spcBef>
              <a:buFont typeface="Courier New" panose="02070309020205020404" pitchFamily="49" charset="0"/>
              <a:buChar char="o"/>
            </a:pPr>
            <a:r>
              <a:rPr lang="en-US" dirty="0"/>
              <a:t>~6 portfolio companies get follow-on funding</a:t>
            </a:r>
            <a:endParaRPr dirty="0"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153400" y="6356352"/>
            <a:ext cx="53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pic>
        <p:nvPicPr>
          <p:cNvPr id="84" name="Google Shape;84;p3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533400"/>
            <a:ext cx="22098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23747" y="533400"/>
            <a:ext cx="5141526" cy="22208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81;p3">
            <a:extLst>
              <a:ext uri="{FF2B5EF4-FFF2-40B4-BE49-F238E27FC236}">
                <a16:creationId xmlns:a16="http://schemas.microsoft.com/office/drawing/2014/main" id="{EB7F06A7-2C27-A206-AD85-8C2B139490E6}"/>
              </a:ext>
            </a:extLst>
          </p:cNvPr>
          <p:cNvSpPr txBox="1">
            <a:spLocks/>
          </p:cNvSpPr>
          <p:nvPr/>
        </p:nvSpPr>
        <p:spPr>
          <a:xfrm>
            <a:off x="457200" y="3482237"/>
            <a:ext cx="4114800" cy="31471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0800" dist="1143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2B368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2B368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2B3686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B368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2B3686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2B368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2B3686"/>
              </a:buClr>
              <a:buSzPts val="1350"/>
              <a:buFont typeface="Arial"/>
              <a:buChar char="–"/>
              <a:defRPr sz="1350" b="0" i="0" u="none" strike="noStrike" cap="none">
                <a:solidFill>
                  <a:srgbClr val="2B368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2B3686"/>
              </a:buClr>
              <a:buSzPts val="1350"/>
              <a:buFont typeface="Arial"/>
              <a:buChar char="»"/>
              <a:defRPr sz="1350" b="0" i="0" u="none" strike="noStrike" cap="none">
                <a:solidFill>
                  <a:srgbClr val="2B368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0"/>
              </a:spcBef>
              <a:buSzPts val="1900"/>
              <a:buFont typeface="Arial"/>
              <a:buNone/>
            </a:pPr>
            <a:r>
              <a:rPr lang="en-US" sz="1900" b="1" dirty="0"/>
              <a:t>About</a:t>
            </a:r>
            <a:endParaRPr lang="en-US" dirty="0"/>
          </a:p>
          <a:p>
            <a:pPr marL="257175" indent="-265747">
              <a:spcBef>
                <a:spcPts val="333"/>
              </a:spcBef>
              <a:buSzPts val="1800"/>
            </a:pPr>
            <a:r>
              <a:rPr lang="en-US" sz="1800" dirty="0"/>
              <a:t>Focus: </a:t>
            </a:r>
          </a:p>
          <a:p>
            <a:pPr marL="714375" lvl="1" indent="-265747">
              <a:spcBef>
                <a:spcPts val="333"/>
              </a:spcBef>
            </a:pPr>
            <a:r>
              <a:rPr lang="en-US" dirty="0"/>
              <a:t>Social and environmental impact companies</a:t>
            </a:r>
          </a:p>
          <a:p>
            <a:pPr marL="714375" lvl="1" indent="-265747">
              <a:spcBef>
                <a:spcPts val="333"/>
              </a:spcBef>
            </a:pPr>
            <a:r>
              <a:rPr lang="en-US" dirty="0"/>
              <a:t>Primarily US, pre-seed companies</a:t>
            </a:r>
          </a:p>
          <a:p>
            <a:pPr marL="257175" indent="-265747">
              <a:spcBef>
                <a:spcPts val="333"/>
              </a:spcBef>
              <a:buSzPts val="1800"/>
            </a:pPr>
            <a:r>
              <a:rPr lang="en-US" sz="1800" dirty="0"/>
              <a:t>85 angel investors</a:t>
            </a:r>
          </a:p>
          <a:p>
            <a:pPr marL="257175" indent="-265747">
              <a:spcBef>
                <a:spcPts val="333"/>
              </a:spcBef>
              <a:buSzPts val="1800"/>
            </a:pPr>
            <a:r>
              <a:rPr lang="en-US" sz="1800" dirty="0"/>
              <a:t>Chapters in Austin, Dallas and Houston</a:t>
            </a:r>
          </a:p>
          <a:p>
            <a:pPr marL="257175" indent="-265747">
              <a:spcBef>
                <a:spcPts val="333"/>
              </a:spcBef>
              <a:buSzPts val="1800"/>
            </a:pPr>
            <a:r>
              <a:rPr lang="en-US" sz="1800" dirty="0"/>
              <a:t>Also has a Philanthropic sidecar fund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528B0B-B73D-2668-96BA-F6558D7B9CB9}"/>
              </a:ext>
            </a:extLst>
          </p:cNvPr>
          <p:cNvSpPr txBox="1"/>
          <p:nvPr/>
        </p:nvSpPr>
        <p:spPr>
          <a:xfrm>
            <a:off x="2162337" y="2844225"/>
            <a:ext cx="4819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>
                <a:solidFill>
                  <a:srgbClr val="2B3686"/>
                </a:solidFill>
              </a:rPr>
              <a:t>The SWAN </a:t>
            </a:r>
            <a:r>
              <a:rPr lang="en-US" sz="3200" b="1" dirty="0">
                <a:solidFill>
                  <a:srgbClr val="2B3686"/>
                </a:solidFill>
              </a:rPr>
              <a:t>Impact Network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Market Validation Risks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38C9D84-9987-4B71-BC10-00DC8BF764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Risks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/>
              <a:t>Willingness and ability of customers pay for the solution</a:t>
            </a:r>
          </a:p>
          <a:p>
            <a:pPr lvl="1"/>
            <a:r>
              <a:rPr lang="en-US" altLang="en-US" sz="2000" dirty="0"/>
              <a:t>Must-have vs. nice-to-have</a:t>
            </a:r>
          </a:p>
          <a:p>
            <a:pPr lvl="1"/>
            <a:r>
              <a:rPr lang="en-US" altLang="en-US" sz="2000" dirty="0"/>
              <a:t>Person with must-have-need has budget available</a:t>
            </a:r>
          </a:p>
          <a:p>
            <a:pPr lvl="1"/>
            <a:r>
              <a:rPr lang="en-US" altLang="en-US" sz="2000" dirty="0"/>
              <a:t>Unpaid pilots don’t establish willingness to pay</a:t>
            </a:r>
          </a:p>
          <a:p>
            <a:r>
              <a:rPr lang="en-US" altLang="en-US" sz="2000" dirty="0"/>
              <a:t>Lack of enough of those payers to generate enough revenue (big market)?</a:t>
            </a:r>
          </a:p>
          <a:p>
            <a:endParaRPr lang="en-US" alt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BBC30A-B75A-420F-B487-D85608CD55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How to assess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23BC99A-4245-483D-9153-40419BD3E80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Phone calls with three to five payers</a:t>
            </a:r>
          </a:p>
          <a:p>
            <a:pPr lvl="1"/>
            <a:r>
              <a:rPr lang="en-US" sz="2000" dirty="0"/>
              <a:t>Understand their pain point and budget</a:t>
            </a:r>
          </a:p>
          <a:p>
            <a:pPr lvl="1"/>
            <a:r>
              <a:rPr lang="en-US" sz="2000" dirty="0"/>
              <a:t>Understand the sales channels they routinely use</a:t>
            </a:r>
          </a:p>
          <a:p>
            <a:r>
              <a:rPr lang="en-US" sz="2000" dirty="0"/>
              <a:t>Try the product out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7CFE-56B4-4838-A4FA-E0C77F13C190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13" name="Picture 1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4BC3AFE-5BD7-4082-A0A4-BD04A8BC7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10200" y="4776875"/>
            <a:ext cx="1827082" cy="182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642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1E804-BB15-4BEA-9323-CD43F02C7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Sales / Go-to-Market Risks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B67E9-371A-4316-920C-0BD32CB81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7"/>
          </a:xfrm>
        </p:spPr>
        <p:txBody>
          <a:bodyPr>
            <a:normAutofit/>
          </a:bodyPr>
          <a:lstStyle/>
          <a:p>
            <a:r>
              <a:rPr lang="en-US" dirty="0"/>
              <a:t>Lack of a credible sales operating plan for scaling to enough revenue to allow acquisition</a:t>
            </a:r>
          </a:p>
          <a:p>
            <a:pPr lvl="1"/>
            <a:r>
              <a:rPr lang="en-US" dirty="0"/>
              <a:t>What type of marketing and sales organization and partners do they need (internal and external)? </a:t>
            </a:r>
          </a:p>
          <a:p>
            <a:pPr lvl="1"/>
            <a:r>
              <a:rPr lang="en-US" dirty="0"/>
              <a:t>Not sufficient: the CEO is today talking to the CEO’s friends</a:t>
            </a:r>
          </a:p>
          <a:p>
            <a:r>
              <a:rPr lang="en-US" dirty="0"/>
              <a:t>No cost-effective way to connect with potential customers </a:t>
            </a:r>
          </a:p>
          <a:p>
            <a:pPr lvl="1"/>
            <a:r>
              <a:rPr lang="en-US" dirty="0"/>
              <a:t>What is the cost of acquiring one incremental customer?</a:t>
            </a:r>
          </a:p>
          <a:p>
            <a:r>
              <a:rPr lang="en-US" dirty="0"/>
              <a:t>No compelling insights on: </a:t>
            </a:r>
          </a:p>
          <a:p>
            <a:pPr lvl="1"/>
            <a:r>
              <a:rPr lang="en-US" dirty="0"/>
              <a:t>Customer retention rate</a:t>
            </a:r>
          </a:p>
          <a:p>
            <a:pPr lvl="1"/>
            <a:r>
              <a:rPr lang="en-US" dirty="0"/>
              <a:t>Customer lifetime revenue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A9FCD-F928-4A4D-87B6-11AC7D4F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t>21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21AD1D-2239-4078-B278-932383F9AB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534906"/>
            <a:ext cx="2286000" cy="216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52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EE7B0-3BE4-43E4-A6E9-962A4B0A3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Product/Technology Risks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20F12-6982-4B76-849E-8B3E33C6F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6400800" cy="4525963"/>
          </a:xfrm>
        </p:spPr>
        <p:txBody>
          <a:bodyPr>
            <a:normAutofit/>
          </a:bodyPr>
          <a:lstStyle/>
          <a:p>
            <a:r>
              <a:rPr lang="en-US" dirty="0"/>
              <a:t>Product-market fit not yet demonstrated</a:t>
            </a:r>
          </a:p>
          <a:p>
            <a:r>
              <a:rPr lang="en-US" dirty="0"/>
              <a:t>Product not ready for pilots (hard tech)  or sales (soft tech)</a:t>
            </a:r>
          </a:p>
          <a:p>
            <a:r>
              <a:rPr lang="en-US" dirty="0"/>
              <a:t>Development priorities not being driven by customer feedback</a:t>
            </a:r>
          </a:p>
          <a:p>
            <a:r>
              <a:rPr lang="en-US" dirty="0"/>
              <a:t>Industry specific</a:t>
            </a:r>
          </a:p>
          <a:p>
            <a:pPr lvl="1"/>
            <a:r>
              <a:rPr lang="en-US" dirty="0"/>
              <a:t>SAAS: platform not scalable to large number of users</a:t>
            </a:r>
          </a:p>
          <a:p>
            <a:pPr lvl="1"/>
            <a:r>
              <a:rPr lang="en-US" dirty="0"/>
              <a:t>Hardware: supply chain not established</a:t>
            </a:r>
          </a:p>
          <a:p>
            <a:pPr lvl="1"/>
            <a:r>
              <a:rPr lang="en-US" dirty="0"/>
              <a:t>Medical/pharma: animal trials not complete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C5EC7-E238-4707-ABD7-1F5A15C4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2" descr="C:\Users\bbridge\AppData\Local\Microsoft\Windows\INetCache\IE\2R6HI8YS\question[1].jpg">
            <a:extLst>
              <a:ext uri="{FF2B5EF4-FFF2-40B4-BE49-F238E27FC236}">
                <a16:creationId xmlns:a16="http://schemas.microsoft.com/office/drawing/2014/main" id="{3D5AC437-4879-4E62-8556-1D78039ED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05000"/>
            <a:ext cx="1943101" cy="242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69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/>
              <a:t>Competitive Risks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No significant competitive advantage today</a:t>
            </a:r>
          </a:p>
          <a:p>
            <a:endParaRPr lang="en-US" altLang="en-US" dirty="0"/>
          </a:p>
          <a:p>
            <a:r>
              <a:rPr lang="en-US" altLang="en-US" dirty="0"/>
              <a:t>No </a:t>
            </a:r>
            <a:r>
              <a:rPr lang="en-US" altLang="en-US" u="sng" dirty="0"/>
              <a:t>long-term, sustainable </a:t>
            </a:r>
            <a:r>
              <a:rPr lang="en-US" altLang="en-US" dirty="0"/>
              <a:t>advantage  =&gt; What keeps them successful for the </a:t>
            </a:r>
            <a:r>
              <a:rPr lang="en-US" altLang="en-US" u="sng" dirty="0"/>
              <a:t>seven years </a:t>
            </a:r>
            <a:r>
              <a:rPr lang="en-US" altLang="en-US" dirty="0"/>
              <a:t>until acquisition?</a:t>
            </a:r>
          </a:p>
          <a:p>
            <a:pPr lvl="1"/>
            <a:r>
              <a:rPr lang="en-US" altLang="en-US" sz="2400" dirty="0"/>
              <a:t>Critical mass of customers?</a:t>
            </a:r>
          </a:p>
          <a:p>
            <a:pPr lvl="1"/>
            <a:r>
              <a:rPr lang="en-US" altLang="en-US" sz="2400" dirty="0"/>
              <a:t>Sales channel lock?</a:t>
            </a:r>
          </a:p>
          <a:p>
            <a:pPr lvl="1"/>
            <a:r>
              <a:rPr lang="en-US" altLang="en-US" sz="2400" dirty="0"/>
              <a:t>Supply chain lock?</a:t>
            </a:r>
          </a:p>
          <a:p>
            <a:pPr lvl="1"/>
            <a:r>
              <a:rPr lang="en-US" altLang="en-US" sz="2400" dirty="0"/>
              <a:t>IP/Copyright/trade secret?</a:t>
            </a:r>
          </a:p>
          <a:p>
            <a:endParaRPr lang="en-US" altLang="en-US" dirty="0"/>
          </a:p>
          <a:p>
            <a:r>
              <a:rPr lang="en-US" altLang="en-US" dirty="0"/>
              <a:t>Competitive analysis focused on feature comparisons rather than customer-benefits comparison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7CFE-56B4-4838-A4FA-E0C77F13C190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11" name="Picture 10" descr="A picture containing ground&#10;&#10;Description generated with high confidence">
            <a:extLst>
              <a:ext uri="{FF2B5EF4-FFF2-40B4-BE49-F238E27FC236}">
                <a16:creationId xmlns:a16="http://schemas.microsoft.com/office/drawing/2014/main" id="{05FAFFD7-0F60-4470-9477-25044A1B55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51764" y="3505200"/>
            <a:ext cx="2549236" cy="149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85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/>
              <a:t>Not raising enough in this round</a:t>
            </a:r>
          </a:p>
          <a:p>
            <a:pPr lvl="1"/>
            <a:r>
              <a:rPr lang="en-US" sz="1900" dirty="0"/>
              <a:t>Companies take twice as much time and money to hit planned deliverables</a:t>
            </a:r>
          </a:p>
          <a:p>
            <a:r>
              <a:rPr lang="en-US" sz="2000" dirty="0"/>
              <a:t>Financial model not built on detailed assumptions</a:t>
            </a:r>
          </a:p>
          <a:p>
            <a:r>
              <a:rPr lang="en-US" sz="2000" dirty="0"/>
              <a:t>Company not spending enough on R&amp;D and Marketing/Sales in out years</a:t>
            </a:r>
          </a:p>
          <a:p>
            <a:r>
              <a:rPr lang="en-US" sz="2000" dirty="0"/>
              <a:t>Revenue model not credible</a:t>
            </a:r>
          </a:p>
          <a:p>
            <a:pPr lvl="1"/>
            <a:r>
              <a:rPr lang="en-US" sz="2000" dirty="0"/>
              <a:t>Must be bottom-up revenue plan based upon serviceable obtainable market (SOM)</a:t>
            </a:r>
          </a:p>
          <a:p>
            <a:pPr lvl="1"/>
            <a:r>
              <a:rPr lang="en-US" sz="2000" dirty="0"/>
              <a:t>Number of customers willing to pay how much to solve a must-have solution</a:t>
            </a:r>
          </a:p>
          <a:p>
            <a:r>
              <a:rPr lang="en-US" sz="2000" dirty="0"/>
              <a:t>Red flags</a:t>
            </a:r>
          </a:p>
          <a:p>
            <a:pPr lvl="1"/>
            <a:r>
              <a:rPr lang="en-US" sz="2000" dirty="0"/>
              <a:t>Very small revenue ramp  =&gt; life-style business</a:t>
            </a:r>
          </a:p>
          <a:p>
            <a:pPr lvl="1"/>
            <a:r>
              <a:rPr lang="en-US" sz="2000" dirty="0"/>
              <a:t>Incredibly large revenue ramp  =&gt; team not credible</a:t>
            </a:r>
          </a:p>
          <a:p>
            <a:pPr lvl="1"/>
            <a:endParaRPr lang="en-US" sz="2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t>24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7099EA-0CB8-476B-BC48-46FD532AB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2226" y="12477"/>
            <a:ext cx="2440158" cy="166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53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9CB3334-EADC-4C2F-A58C-92CE99BC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Corporate Governance Risks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765E47-55F9-4099-A7BC-BE9A8EEE7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t>25</a:t>
            </a:fld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82595C79-1E7A-4539-A5D0-6C370A36C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2"/>
            <a:ext cx="5638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Capitalization table risks</a:t>
            </a:r>
            <a:endParaRPr lang="en-US" sz="2400" dirty="0"/>
          </a:p>
          <a:p>
            <a:pPr lvl="1"/>
            <a:r>
              <a:rPr lang="en-US" sz="2400" dirty="0"/>
              <a:t>Do disinterested parties have significant ownership?</a:t>
            </a:r>
          </a:p>
          <a:p>
            <a:pPr lvl="1"/>
            <a:r>
              <a:rPr lang="en-US" sz="2400" dirty="0"/>
              <a:t>Does the CEO have the more ownership than other co-founders</a:t>
            </a:r>
          </a:p>
          <a:p>
            <a:pPr lvl="1"/>
            <a:r>
              <a:rPr lang="en-US" dirty="0"/>
              <a:t>Is the post-funding option pool in the range of 15%?</a:t>
            </a:r>
          </a:p>
          <a:p>
            <a:r>
              <a:rPr lang="en-US" dirty="0"/>
              <a:t>Post-funding, will the post-funding board of directors contain only company representatives?</a:t>
            </a:r>
          </a:p>
          <a:p>
            <a:r>
              <a:rPr lang="en-US" dirty="0"/>
              <a:t>If this is a corporate spinout, who controls the cap table, C-levels or parent company?</a:t>
            </a:r>
          </a:p>
        </p:txBody>
      </p:sp>
      <p:pic>
        <p:nvPicPr>
          <p:cNvPr id="18" name="Content Placeholder 15" descr="Text, whiteboard&#10;&#10;Description automatically generated with medium confidence">
            <a:extLst>
              <a:ext uri="{FF2B5EF4-FFF2-40B4-BE49-F238E27FC236}">
                <a16:creationId xmlns:a16="http://schemas.microsoft.com/office/drawing/2014/main" id="{C53C3E5D-4B6A-40A9-8EB9-96382C4B74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77000" y="2604040"/>
            <a:ext cx="2474880" cy="164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20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Investor Return Risks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001AA3-C873-454A-B891-E1AFB24AE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115" y="2133600"/>
            <a:ext cx="1902170" cy="2243822"/>
          </a:xfrm>
          <a:prstGeom prst="rect">
            <a:avLst/>
          </a:prstGeom>
        </p:spPr>
      </p:pic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2"/>
            <a:ext cx="6781800" cy="4756150"/>
          </a:xfrm>
        </p:spPr>
        <p:txBody>
          <a:bodyPr>
            <a:normAutofit/>
          </a:bodyPr>
          <a:lstStyle/>
          <a:p>
            <a:r>
              <a:rPr lang="en-US" altLang="en-US" dirty="0"/>
              <a:t>With this investment, can the company achieve a business result that significantly increases valuation at the next round?</a:t>
            </a:r>
          </a:p>
          <a:p>
            <a:r>
              <a:rPr lang="en-US" altLang="en-US" dirty="0"/>
              <a:t>Is the company able to identify acquisition </a:t>
            </a:r>
            <a:r>
              <a:rPr lang="en-US" altLang="en-US" dirty="0" err="1"/>
              <a:t>comparables</a:t>
            </a:r>
            <a:r>
              <a:rPr lang="en-US" altLang="en-US" dirty="0"/>
              <a:t>?</a:t>
            </a:r>
          </a:p>
          <a:p>
            <a:r>
              <a:rPr lang="en-US" altLang="en-US" dirty="0"/>
              <a:t>Is our post-funding percent ownership consistent with typical models?</a:t>
            </a:r>
          </a:p>
          <a:p>
            <a:pPr lvl="1"/>
            <a:r>
              <a:rPr lang="en-US" altLang="en-US" dirty="0"/>
              <a:t>E.g., will pre-seed investor have ~15% ownership</a:t>
            </a:r>
          </a:p>
          <a:p>
            <a:r>
              <a:rPr lang="en-US" altLang="en-US" dirty="0"/>
              <a:t>Huge amount of funding is required for an exit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7CFE-56B4-4838-A4FA-E0C77F13C190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974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D5339-69DA-4606-B50E-8CC5CB7D2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Investment Deal Terms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0083E-3901-4CA7-8806-CD157545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t>27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EEACB-CBD3-4A22-B3FE-D3879A10DEAD}"/>
              </a:ext>
            </a:extLst>
          </p:cNvPr>
          <p:cNvSpPr txBox="1"/>
          <p:nvPr/>
        </p:nvSpPr>
        <p:spPr>
          <a:xfrm>
            <a:off x="685800" y="1524000"/>
            <a:ext cx="12444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B3686"/>
                </a:solidFill>
              </a:rPr>
              <a:t>More </a:t>
            </a:r>
          </a:p>
          <a:p>
            <a:pPr algn="ctr"/>
            <a:r>
              <a:rPr lang="en-US" sz="2000" b="1" dirty="0">
                <a:solidFill>
                  <a:srgbClr val="2B3686"/>
                </a:solidFill>
              </a:rPr>
              <a:t>Company </a:t>
            </a:r>
            <a:br>
              <a:rPr lang="en-US" sz="2000" b="1" dirty="0">
                <a:solidFill>
                  <a:srgbClr val="2B3686"/>
                </a:solidFill>
              </a:rPr>
            </a:br>
            <a:r>
              <a:rPr lang="en-US" sz="2000" b="1" dirty="0">
                <a:solidFill>
                  <a:srgbClr val="2B3686"/>
                </a:solidFill>
              </a:rPr>
              <a:t>Friendly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B1489D-2DCD-48EB-9CD0-846305170135}"/>
              </a:ext>
            </a:extLst>
          </p:cNvPr>
          <p:cNvSpPr txBox="1"/>
          <p:nvPr/>
        </p:nvSpPr>
        <p:spPr>
          <a:xfrm>
            <a:off x="7348794" y="1561781"/>
            <a:ext cx="11094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2B3686"/>
                </a:solidFill>
              </a:rPr>
              <a:t>More </a:t>
            </a:r>
          </a:p>
          <a:p>
            <a:pPr algn="ctr"/>
            <a:r>
              <a:rPr lang="en-US" sz="2000" b="1" dirty="0">
                <a:solidFill>
                  <a:srgbClr val="2B3686"/>
                </a:solidFill>
              </a:rPr>
              <a:t>Investor </a:t>
            </a:r>
            <a:br>
              <a:rPr lang="en-US" sz="2000" b="1" dirty="0">
                <a:solidFill>
                  <a:srgbClr val="2B3686"/>
                </a:solidFill>
              </a:rPr>
            </a:br>
            <a:r>
              <a:rPr lang="en-US" sz="2000" b="1" dirty="0">
                <a:solidFill>
                  <a:srgbClr val="2B3686"/>
                </a:solidFill>
              </a:rPr>
              <a:t>Friendly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425569-7A4F-4DE5-87ED-22212CEA9A74}"/>
              </a:ext>
            </a:extLst>
          </p:cNvPr>
          <p:cNvSpPr txBox="1"/>
          <p:nvPr/>
        </p:nvSpPr>
        <p:spPr>
          <a:xfrm>
            <a:off x="1504579" y="2756204"/>
            <a:ext cx="1244443" cy="7778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solidFill>
                  <a:srgbClr val="2B3686"/>
                </a:solidFill>
              </a:rPr>
              <a:t>Stronger company?</a:t>
            </a: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8E713F56-4F3C-4050-8E5D-F32E02D89F32}"/>
              </a:ext>
            </a:extLst>
          </p:cNvPr>
          <p:cNvSpPr/>
          <p:nvPr/>
        </p:nvSpPr>
        <p:spPr>
          <a:xfrm>
            <a:off x="2057400" y="1803232"/>
            <a:ext cx="5029200" cy="4572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721609-8E28-40A2-89FC-9A3A2A66DC55}"/>
              </a:ext>
            </a:extLst>
          </p:cNvPr>
          <p:cNvSpPr txBox="1"/>
          <p:nvPr/>
        </p:nvSpPr>
        <p:spPr>
          <a:xfrm>
            <a:off x="6337457" y="2825330"/>
            <a:ext cx="1752599" cy="7778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solidFill>
                  <a:srgbClr val="2B3686"/>
                </a:solidFill>
              </a:rPr>
              <a:t>Easier to syndicate?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F7BCB1-B2CE-48D9-8A65-4A62D7EE3C42}"/>
              </a:ext>
            </a:extLst>
          </p:cNvPr>
          <p:cNvSpPr txBox="1"/>
          <p:nvPr/>
        </p:nvSpPr>
        <p:spPr>
          <a:xfrm>
            <a:off x="2486724" y="3819693"/>
            <a:ext cx="981084" cy="7778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solidFill>
                  <a:srgbClr val="2B3686"/>
                </a:solidFill>
              </a:rPr>
              <a:t>SAFE note?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C6E256-5191-41B5-B89F-F0622CF2BF4A}"/>
              </a:ext>
            </a:extLst>
          </p:cNvPr>
          <p:cNvSpPr txBox="1"/>
          <p:nvPr/>
        </p:nvSpPr>
        <p:spPr>
          <a:xfrm>
            <a:off x="5334000" y="3974943"/>
            <a:ext cx="1348007" cy="124525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solidFill>
                  <a:srgbClr val="2B3686"/>
                </a:solidFill>
              </a:rPr>
              <a:t>Convertible note or preferred stock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62FBFD-8486-44A3-8751-BF7B27BA3370}"/>
              </a:ext>
            </a:extLst>
          </p:cNvPr>
          <p:cNvSpPr txBox="1"/>
          <p:nvPr/>
        </p:nvSpPr>
        <p:spPr>
          <a:xfrm>
            <a:off x="7149791" y="3766289"/>
            <a:ext cx="1384609" cy="9413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solidFill>
                  <a:srgbClr val="2B3686"/>
                </a:solidFill>
              </a:rPr>
              <a:t>If we lead, we can set terms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BA56FE-5E1D-4BB2-BE38-011861AC90BB}"/>
              </a:ext>
            </a:extLst>
          </p:cNvPr>
          <p:cNvSpPr txBox="1"/>
          <p:nvPr/>
        </p:nvSpPr>
        <p:spPr>
          <a:xfrm>
            <a:off x="1177341" y="4906578"/>
            <a:ext cx="1505804" cy="9388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solidFill>
                  <a:srgbClr val="2B3686"/>
                </a:solidFill>
              </a:rPr>
              <a:t>Higher risk of future down round?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8F8902-25E3-493F-BA08-FA6F1D0E087E}"/>
              </a:ext>
            </a:extLst>
          </p:cNvPr>
          <p:cNvSpPr txBox="1"/>
          <p:nvPr/>
        </p:nvSpPr>
        <p:spPr>
          <a:xfrm>
            <a:off x="685800" y="3766289"/>
            <a:ext cx="1505804" cy="9388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solidFill>
                  <a:srgbClr val="2B3686"/>
                </a:solidFill>
              </a:rPr>
              <a:t>Higher valuation cap or pre-money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59F604-C9CB-4660-AC8D-5642F626DFEB}"/>
              </a:ext>
            </a:extLst>
          </p:cNvPr>
          <p:cNvSpPr txBox="1"/>
          <p:nvPr/>
        </p:nvSpPr>
        <p:spPr>
          <a:xfrm>
            <a:off x="6858000" y="5006515"/>
            <a:ext cx="1600200" cy="10812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dirty="0">
                <a:solidFill>
                  <a:srgbClr val="2B3686"/>
                </a:solidFill>
              </a:rPr>
              <a:t>Lower valuation cap or pre-money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646E7B-2DD3-44AE-86B1-DC9F1C2C1F82}"/>
              </a:ext>
            </a:extLst>
          </p:cNvPr>
          <p:cNvSpPr txBox="1"/>
          <p:nvPr/>
        </p:nvSpPr>
        <p:spPr>
          <a:xfrm>
            <a:off x="1575203" y="6493645"/>
            <a:ext cx="6253443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>
                <a:solidFill>
                  <a:srgbClr val="2B3686"/>
                </a:solidFill>
              </a:rPr>
              <a:t>Deal terms and instruments are covered in more detail in the 202 webinar</a:t>
            </a:r>
          </a:p>
        </p:txBody>
      </p:sp>
    </p:spTree>
    <p:extLst>
      <p:ext uri="{BB962C8B-B14F-4D97-AF65-F5344CB8AC3E}">
        <p14:creationId xmlns:p14="http://schemas.microsoft.com/office/powerpoint/2010/main" val="288047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F684259-4DD6-4D7C-A6A0-D9DD431D4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8547" y="457200"/>
            <a:ext cx="35052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experience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9EA00A-E98E-4BAE-900A-334702A49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29678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Portland Seed Fund is an early-stage venture fund in Portland and has made 70 investments.</a:t>
            </a:r>
          </a:p>
          <a:p>
            <a:r>
              <a:rPr lang="en-US" sz="2800" dirty="0"/>
              <a:t>They analyzed what parameters best predicted a high investment ROI</a:t>
            </a:r>
          </a:p>
          <a:p>
            <a:r>
              <a:rPr lang="en-US" sz="2800" dirty="0"/>
              <a:t>By far, the best predictor of high ROI was company-friendly terms</a:t>
            </a:r>
          </a:p>
          <a:p>
            <a:pPr lvl="1"/>
            <a:r>
              <a:rPr lang="en-US" sz="2400" dirty="0"/>
              <a:t>Companies with the best products, the best teams and large markets can demand the best deal terms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91818B-F429-40E0-BF66-D12F0C8C4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F00508-985A-4E90-9E32-8F6AF5AE4D1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200" y="506837"/>
            <a:ext cx="3962400" cy="86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78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3F65F-9D39-4A19-BBCA-6A9C2F58B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0"/>
            <a:ext cx="56388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359AB5"/>
                </a:solidFill>
              </a:rPr>
              <a:t>findings</a:t>
            </a:r>
          </a:p>
        </p:txBody>
      </p:sp>
      <p:pic>
        <p:nvPicPr>
          <p:cNvPr id="6" name="Content Placeholder 5" descr="Chart, bar chart&#10;&#10;Description automatically generated">
            <a:extLst>
              <a:ext uri="{FF2B5EF4-FFF2-40B4-BE49-F238E27FC236}">
                <a16:creationId xmlns:a16="http://schemas.microsoft.com/office/drawing/2014/main" id="{DAE2739A-ABEE-4061-8A2A-7974ECC40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t="20974" r="21429" b="13717"/>
          <a:stretch/>
        </p:blipFill>
        <p:spPr>
          <a:xfrm>
            <a:off x="400348" y="1319946"/>
            <a:ext cx="8343303" cy="46209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F41FB-7E87-4581-9970-4322634BF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t>29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B3994-C0E6-438E-A7C5-BE40AEB7B2BE}"/>
              </a:ext>
            </a:extLst>
          </p:cNvPr>
          <p:cNvSpPr txBox="1"/>
          <p:nvPr/>
        </p:nvSpPr>
        <p:spPr>
          <a:xfrm>
            <a:off x="2819400" y="5940853"/>
            <a:ext cx="3870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2B3686"/>
                </a:solidFill>
              </a:rPr>
              <a:t>Measured based upon valuation increase.</a:t>
            </a:r>
          </a:p>
          <a:p>
            <a:r>
              <a:rPr lang="en-US" sz="1600" dirty="0">
                <a:solidFill>
                  <a:srgbClr val="2B3686"/>
                </a:solidFill>
              </a:rPr>
              <a:t>Leading round = negotiated the terms.</a:t>
            </a:r>
          </a:p>
          <a:p>
            <a:r>
              <a:rPr lang="en-US" sz="1600" dirty="0">
                <a:solidFill>
                  <a:srgbClr val="2B3686"/>
                </a:solidFill>
              </a:rPr>
              <a:t>Capital Efficient = needs less than $5M total.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A68B44-9984-4CFB-A475-12089529C2F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0155" y="34937"/>
            <a:ext cx="2153881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8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20BA1300-23C9-4101-ACA6-6857B2DF2F08}"/>
              </a:ext>
            </a:extLst>
          </p:cNvPr>
          <p:cNvSpPr/>
          <p:nvPr/>
        </p:nvSpPr>
        <p:spPr>
          <a:xfrm>
            <a:off x="7277100" y="2961977"/>
            <a:ext cx="1676400" cy="24482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124" y="41318"/>
            <a:ext cx="8724900" cy="826578"/>
          </a:xfrm>
        </p:spPr>
        <p:txBody>
          <a:bodyPr>
            <a:noAutofit/>
          </a:bodyPr>
          <a:lstStyle/>
          <a:p>
            <a:r>
              <a:rPr lang="en-US" sz="3600" dirty="0"/>
              <a:t>Stages of Investing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65095" y="3128601"/>
            <a:ext cx="1371600" cy="731520"/>
          </a:xfrm>
          <a:prstGeom prst="rect">
            <a:avLst/>
          </a:prstGeom>
          <a:solidFill>
            <a:srgbClr val="2B3686"/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 anchorCtr="1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Friends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and Family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4500" y="4208279"/>
            <a:ext cx="1371600" cy="731520"/>
          </a:xfrm>
          <a:prstGeom prst="rect">
            <a:avLst/>
          </a:prstGeom>
          <a:solidFill>
            <a:srgbClr val="2B3686"/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 anchorCtr="1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Strategic </a:t>
            </a:r>
          </a:p>
          <a:p>
            <a:r>
              <a:rPr lang="en-US" b="1" dirty="0">
                <a:solidFill>
                  <a:schemeClr val="bg1"/>
                </a:solidFill>
              </a:rPr>
              <a:t>Investors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24500" y="3128601"/>
            <a:ext cx="1371600" cy="731520"/>
          </a:xfrm>
          <a:prstGeom prst="rect">
            <a:avLst/>
          </a:prstGeom>
          <a:solidFill>
            <a:srgbClr val="2B3686"/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 anchorCtr="1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Venture</a:t>
            </a:r>
          </a:p>
          <a:p>
            <a:r>
              <a:rPr lang="en-US" b="1" dirty="0">
                <a:solidFill>
                  <a:schemeClr val="bg1"/>
                </a:solidFill>
              </a:rPr>
              <a:t>Capital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71900" y="3128601"/>
            <a:ext cx="1371600" cy="731520"/>
          </a:xfrm>
          <a:prstGeom prst="rect">
            <a:avLst/>
          </a:prstGeom>
          <a:solidFill>
            <a:srgbClr val="2B3686"/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 anchorCtr="1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Angels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29500" y="3393980"/>
            <a:ext cx="1338360" cy="731520"/>
          </a:xfrm>
          <a:prstGeom prst="rect">
            <a:avLst/>
          </a:prstGeom>
          <a:solidFill>
            <a:srgbClr val="2B3686"/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no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IPO 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228600" y="6460490"/>
            <a:ext cx="8305800" cy="17026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77806" y="6336268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B36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72461" y="4038600"/>
            <a:ext cx="1371600" cy="646331"/>
          </a:xfrm>
          <a:prstGeom prst="rect">
            <a:avLst/>
          </a:prstGeom>
          <a:solidFill>
            <a:srgbClr val="2B3686"/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Crowd Funding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7342" y="3128601"/>
            <a:ext cx="1124410" cy="646331"/>
          </a:xfrm>
          <a:prstGeom prst="rect">
            <a:avLst/>
          </a:prstGeom>
          <a:solidFill>
            <a:srgbClr val="2B3686"/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 anchorCtr="1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Bootstrap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" y="2526268"/>
            <a:ext cx="863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B3686"/>
                </a:solidFill>
              </a:rPr>
              <a:t>      $0                     $x0,000                   $x00,000                 $xx,000,000            $xx0,000,000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D29E98C-7161-4B49-BF70-7951039CF898}"/>
              </a:ext>
            </a:extLst>
          </p:cNvPr>
          <p:cNvSpPr txBox="1"/>
          <p:nvPr/>
        </p:nvSpPr>
        <p:spPr>
          <a:xfrm>
            <a:off x="7396260" y="4417730"/>
            <a:ext cx="1371600" cy="731520"/>
          </a:xfrm>
          <a:prstGeom prst="rect">
            <a:avLst/>
          </a:prstGeom>
          <a:solidFill>
            <a:srgbClr val="2B3686"/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 anchorCtr="1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M&amp;A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0085391-3C6E-4D51-876F-93586AE3BD7E}"/>
              </a:ext>
            </a:extLst>
          </p:cNvPr>
          <p:cNvSpPr txBox="1"/>
          <p:nvPr/>
        </p:nvSpPr>
        <p:spPr>
          <a:xfrm>
            <a:off x="2672461" y="4788068"/>
            <a:ext cx="1371600" cy="646331"/>
          </a:xfrm>
          <a:prstGeom prst="rect">
            <a:avLst/>
          </a:prstGeom>
          <a:solidFill>
            <a:srgbClr val="2B3686"/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Kickstarter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36D3A26-642E-43F2-8C81-4EFA33625BD4}"/>
              </a:ext>
            </a:extLst>
          </p:cNvPr>
          <p:cNvSpPr txBox="1"/>
          <p:nvPr/>
        </p:nvSpPr>
        <p:spPr>
          <a:xfrm>
            <a:off x="7690766" y="296197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Exits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779855-EF38-4F20-81FB-F883B2A3A3DF}"/>
              </a:ext>
            </a:extLst>
          </p:cNvPr>
          <p:cNvSpPr txBox="1"/>
          <p:nvPr/>
        </p:nvSpPr>
        <p:spPr>
          <a:xfrm>
            <a:off x="2672461" y="5537537"/>
            <a:ext cx="1371600" cy="646331"/>
          </a:xfrm>
          <a:prstGeom prst="rect">
            <a:avLst/>
          </a:prstGeom>
          <a:solidFill>
            <a:srgbClr val="2B3686"/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Grants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5285553-6FED-4C21-B92D-96215CF97122}"/>
              </a:ext>
            </a:extLst>
          </p:cNvPr>
          <p:cNvSpPr txBox="1"/>
          <p:nvPr/>
        </p:nvSpPr>
        <p:spPr>
          <a:xfrm>
            <a:off x="6591300" y="5440680"/>
            <a:ext cx="1371600" cy="731520"/>
          </a:xfrm>
          <a:prstGeom prst="rect">
            <a:avLst/>
          </a:prstGeom>
          <a:solidFill>
            <a:srgbClr val="2B3686"/>
          </a:solidFill>
          <a:effectLst>
            <a:outerShdw blurRad="50800" dist="889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 anchorCtr="1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Private</a:t>
            </a:r>
          </a:p>
          <a:p>
            <a:r>
              <a:rPr lang="en-US" b="1" dirty="0">
                <a:solidFill>
                  <a:schemeClr val="bg1"/>
                </a:solidFill>
              </a:rPr>
              <a:t>Equity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74545A-F44A-2B28-0280-A7C24802F716}"/>
              </a:ext>
            </a:extLst>
          </p:cNvPr>
          <p:cNvSpPr txBox="1"/>
          <p:nvPr/>
        </p:nvSpPr>
        <p:spPr>
          <a:xfrm>
            <a:off x="3124200" y="1078468"/>
            <a:ext cx="20193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B3686"/>
                </a:solidFill>
              </a:rPr>
              <a:t>Pre-seed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05473A-C1B9-F161-515C-C0965556B2BA}"/>
              </a:ext>
            </a:extLst>
          </p:cNvPr>
          <p:cNvSpPr txBox="1"/>
          <p:nvPr/>
        </p:nvSpPr>
        <p:spPr>
          <a:xfrm>
            <a:off x="4224825" y="1459468"/>
            <a:ext cx="1596798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B3686"/>
                </a:solidFill>
              </a:rPr>
              <a:t>Seed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A2C99D-A523-AB1A-D3AB-1562BBA88B27}"/>
              </a:ext>
            </a:extLst>
          </p:cNvPr>
          <p:cNvSpPr txBox="1"/>
          <p:nvPr/>
        </p:nvSpPr>
        <p:spPr>
          <a:xfrm>
            <a:off x="4800600" y="1840468"/>
            <a:ext cx="2208099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2B3686"/>
                </a:solidFill>
              </a:rPr>
              <a:t>Series A/B/…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7F3804-316A-CB65-1D1B-ADA772DF9062}"/>
              </a:ext>
            </a:extLst>
          </p:cNvPr>
          <p:cNvSpPr txBox="1"/>
          <p:nvPr/>
        </p:nvSpPr>
        <p:spPr>
          <a:xfrm>
            <a:off x="661639" y="2223723"/>
            <a:ext cx="17602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2B3686"/>
                </a:solidFill>
              </a:rPr>
              <a:t>External Funding</a:t>
            </a:r>
          </a:p>
        </p:txBody>
      </p:sp>
    </p:spTree>
    <p:extLst>
      <p:ext uri="{BB962C8B-B14F-4D97-AF65-F5344CB8AC3E}">
        <p14:creationId xmlns:p14="http://schemas.microsoft.com/office/powerpoint/2010/main" val="26600554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F77CC-05C7-4E79-91DC-69F74829D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2327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Additional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6A59B-AA56-4BCA-BDA4-A61BC59F8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0415" y="1066800"/>
            <a:ext cx="5486400" cy="5410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Angel Investing 101</a:t>
            </a:r>
          </a:p>
          <a:p>
            <a:pPr marL="642938" lvl="1" indent="-342900"/>
            <a:r>
              <a:rPr lang="en-US" dirty="0"/>
              <a:t>The Angel Experience: What is an Angel Investor? What motivates Angels? What are  examples of typical Angel investments? How does the SWAN operate?</a:t>
            </a:r>
          </a:p>
          <a:p>
            <a:pPr marL="3429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Angel Investing 202</a:t>
            </a:r>
          </a:p>
          <a:p>
            <a:pPr lvl="1"/>
            <a:r>
              <a:rPr lang="en-US" sz="2000" dirty="0"/>
              <a:t>The Mechanics of Investments: Investment instruments, company valuations, dilution across rounds, post-investment activities, and tax considerations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r>
              <a:rPr lang="en-US" dirty="0"/>
              <a:t>Angel Investing 203</a:t>
            </a:r>
          </a:p>
          <a:p>
            <a:pPr lvl="1"/>
            <a:r>
              <a:rPr lang="en-US" sz="2000" dirty="0"/>
              <a:t>Measuring Impact and Results: A Discussion of Metrics and Tools, and examples of SWAN impact assessments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8077D-F2E2-493D-ABC7-DE6E168E3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t>30</a:t>
            </a:fld>
            <a:endParaRPr lang="en-US"/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1B8E1D3F-DDE5-438F-ADAB-1C1E7597E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86" y="3120892"/>
            <a:ext cx="2441575" cy="134202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8B2FC23B-1F5D-4ACC-A788-D1FB328B5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17" y="1066800"/>
            <a:ext cx="2180590" cy="1453727"/>
          </a:xfrm>
          <a:prstGeom prst="rect">
            <a:avLst/>
          </a:prstGeom>
        </p:spPr>
      </p:pic>
      <p:pic>
        <p:nvPicPr>
          <p:cNvPr id="9" name="Picture 8" descr="A picture containing text, measuring stick&#10;&#10;Description automatically generated">
            <a:extLst>
              <a:ext uri="{FF2B5EF4-FFF2-40B4-BE49-F238E27FC236}">
                <a16:creationId xmlns:a16="http://schemas.microsoft.com/office/drawing/2014/main" id="{8E07CBFA-02FD-4848-AB5F-56E4777FB3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83" y="4818851"/>
            <a:ext cx="2272204" cy="131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876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01058-E566-4318-8BE9-5460CD4CC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t>31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E5C18991-D296-4B5C-B225-47A6034BB7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47650"/>
            <a:ext cx="8534400" cy="514350"/>
          </a:xfrm>
        </p:spPr>
        <p:txBody>
          <a:bodyPr>
            <a:normAutofit fontScale="90000"/>
          </a:bodyPr>
          <a:lstStyle/>
          <a:p>
            <a:r>
              <a:rPr lang="en-US" dirty="0"/>
              <a:t>Good Resources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134B1D-1B46-41A1-8729-AB8B1134D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7786" y="838200"/>
            <a:ext cx="3610414" cy="5410200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AA807889-940D-4C54-960E-D09BF07895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" r="25629" b="18411"/>
          <a:stretch/>
        </p:blipFill>
        <p:spPr>
          <a:xfrm>
            <a:off x="842528" y="838200"/>
            <a:ext cx="3577072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6397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95AB-05F9-40BB-8BCD-526570F02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Webinar Feedback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BE7977-9198-472D-A09C-30A1F7317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53400" y="6356352"/>
            <a:ext cx="533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D08F41C-116B-45DF-868B-413407B63BB4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CD271AE3-2D2B-43B8-8662-AE8BF1B376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220029"/>
              </p:ext>
            </p:extLst>
          </p:nvPr>
        </p:nvGraphicFramePr>
        <p:xfrm>
          <a:off x="457200" y="160020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536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B98A9A-D3C1-40FE-A439-0A4C9C201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67" t="17393" r="67545" b="26498"/>
          <a:stretch/>
        </p:blipFill>
        <p:spPr>
          <a:xfrm>
            <a:off x="1219200" y="1547160"/>
            <a:ext cx="7100460" cy="48091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12154B-5952-401A-BD5C-A6CEF241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Impact investing provides good returns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4060D-7934-4CDA-9CFE-B23F58818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0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C91F7E1F-F2E0-4A24-4872-8AECB891A6C7}"/>
              </a:ext>
            </a:extLst>
          </p:cNvPr>
          <p:cNvSpPr/>
          <p:nvPr/>
        </p:nvSpPr>
        <p:spPr>
          <a:xfrm rot="1535516">
            <a:off x="314449" y="4101074"/>
            <a:ext cx="8866159" cy="888830"/>
          </a:xfrm>
          <a:prstGeom prst="left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3C754-C53D-C205-1859-0D5B94AA1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94" y="334748"/>
            <a:ext cx="8434206" cy="1143000"/>
          </a:xfrm>
        </p:spPr>
        <p:txBody>
          <a:bodyPr>
            <a:normAutofit/>
          </a:bodyPr>
          <a:lstStyle/>
          <a:p>
            <a:r>
              <a:rPr lang="en-US" sz="3600" dirty="0"/>
              <a:t>Q:  </a:t>
            </a:r>
            <a:r>
              <a:rPr lang="en-US" dirty="0"/>
              <a:t>What is early-stage angel </a:t>
            </a:r>
            <a:br>
              <a:rPr lang="en-US" dirty="0"/>
            </a:br>
            <a:r>
              <a:rPr lang="en-US" dirty="0"/>
              <a:t>investing all about?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66B8AC-7543-F24F-E041-DDDE1E70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2AC438-7878-E8D8-8DF2-13986A06F2BE}"/>
              </a:ext>
            </a:extLst>
          </p:cNvPr>
          <p:cNvSpPr/>
          <p:nvPr/>
        </p:nvSpPr>
        <p:spPr>
          <a:xfrm>
            <a:off x="1752600" y="1399709"/>
            <a:ext cx="5287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A: Assessing Risks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03F603-6706-A5DA-60B7-87F1E9909D3A}"/>
              </a:ext>
            </a:extLst>
          </p:cNvPr>
          <p:cNvSpPr txBox="1"/>
          <p:nvPr/>
        </p:nvSpPr>
        <p:spPr>
          <a:xfrm>
            <a:off x="1219200" y="3075057"/>
            <a:ext cx="2424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chemeClr val="accent2">
                    <a:lumMod val="75000"/>
                  </a:schemeClr>
                </a:solidFill>
              </a:rPr>
              <a:t>Lower risk: investing  in Apple or Citi Bank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CE090D-14B6-D6DF-44F3-5B00BA6063A6}"/>
              </a:ext>
            </a:extLst>
          </p:cNvPr>
          <p:cNvSpPr txBox="1"/>
          <p:nvPr/>
        </p:nvSpPr>
        <p:spPr>
          <a:xfrm>
            <a:off x="4953000" y="4580861"/>
            <a:ext cx="29676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 i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2967A1"/>
                </a:solidFill>
              </a:rPr>
              <a:t>Higher risk: investing in pre-seed startups. </a:t>
            </a:r>
            <a:br>
              <a:rPr lang="en-US" dirty="0">
                <a:solidFill>
                  <a:srgbClr val="2967A1"/>
                </a:solidFill>
              </a:rPr>
            </a:br>
            <a:r>
              <a:rPr lang="en-US" dirty="0">
                <a:solidFill>
                  <a:srgbClr val="2967A1"/>
                </a:solidFill>
              </a:rPr>
              <a:t>50% fail.</a:t>
            </a:r>
            <a:br>
              <a:rPr lang="en-US" dirty="0">
                <a:solidFill>
                  <a:srgbClr val="2967A1"/>
                </a:solidFill>
              </a:rPr>
            </a:br>
            <a:r>
              <a:rPr lang="en-US" dirty="0">
                <a:solidFill>
                  <a:srgbClr val="2967A1"/>
                </a:solidFill>
              </a:rPr>
              <a:t>45% survive (barely)</a:t>
            </a:r>
            <a:br>
              <a:rPr lang="en-US" dirty="0">
                <a:solidFill>
                  <a:srgbClr val="2967A1"/>
                </a:solidFill>
              </a:rPr>
            </a:br>
            <a:r>
              <a:rPr lang="en-US" dirty="0">
                <a:solidFill>
                  <a:srgbClr val="2967A1"/>
                </a:solidFill>
              </a:rPr>
              <a:t> 5% are highly successful</a:t>
            </a:r>
          </a:p>
        </p:txBody>
      </p:sp>
    </p:spTree>
    <p:extLst>
      <p:ext uri="{BB962C8B-B14F-4D97-AF65-F5344CB8AC3E}">
        <p14:creationId xmlns:p14="http://schemas.microsoft.com/office/powerpoint/2010/main" val="223664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D0F31C95-EEBB-49EE-ACFA-5A42EEC3D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Typical Time to an Exit or</a:t>
            </a:r>
            <a:br>
              <a:rPr lang="en-US" sz="4000" dirty="0"/>
            </a:br>
            <a:r>
              <a:rPr lang="en-US" sz="4000" dirty="0"/>
              <a:t>Going Out of Business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05F28-A48F-4496-8E81-95496D363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B33DF8-593F-40F7-BB45-25E2574932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00" t="45259" r="64167" b="8047"/>
          <a:stretch/>
        </p:blipFill>
        <p:spPr>
          <a:xfrm>
            <a:off x="179070" y="1851818"/>
            <a:ext cx="8785860" cy="407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3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F7CAF-30F6-0E14-602C-8323AB24B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381000"/>
            <a:ext cx="6324600" cy="944562"/>
          </a:xfrm>
          <a:solidFill>
            <a:srgbClr val="2B3686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Early-stage startup investing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3E6D4-4588-5C76-19F1-9DC2BD749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3633" y="1646237"/>
            <a:ext cx="4038600" cy="4525963"/>
          </a:xfrm>
          <a:solidFill>
            <a:srgbClr val="F6000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bg1"/>
                </a:solidFill>
              </a:rPr>
              <a:t>Some Key Risks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Team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Companies are just past the ideation stage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Product-market fit may still be in the process of being refined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companies are early in establishing a sales process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Financial models for years 3+ are speculative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7E23D49-666A-2BEA-2CDE-E818AD38D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600" y="1646237"/>
            <a:ext cx="4038600" cy="4525963"/>
          </a:xfrm>
          <a:solidFill>
            <a:srgbClr val="02CA07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bg1"/>
                </a:solidFill>
              </a:rPr>
              <a:t>On the other hand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Founding teams can be inspiring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product offerings can be disruptive in the marketplace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It is rewarding to help young companies succeed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You </a:t>
            </a:r>
            <a:r>
              <a:rPr lang="en-US" i="1" u="sng" dirty="0">
                <a:solidFill>
                  <a:schemeClr val="bg1"/>
                </a:solidFill>
              </a:rPr>
              <a:t>can</a:t>
            </a:r>
            <a:r>
              <a:rPr lang="en-US" dirty="0">
                <a:solidFill>
                  <a:schemeClr val="bg1"/>
                </a:solidFill>
              </a:rPr>
              <a:t> make a return while helping to make the world a better place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10074B-A8F4-4507-3F20-B80C5634E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57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916DE-670D-45F1-B89A-8DAB52D9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it possible to make a return?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7EA730-FF93-45D2-8263-4B0A3F92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3D4311-0664-43DB-99DB-ADE6BA2C8F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06" t="13119" r="20532" b="9489"/>
          <a:stretch/>
        </p:blipFill>
        <p:spPr>
          <a:xfrm>
            <a:off x="914400" y="2971800"/>
            <a:ext cx="3276600" cy="26971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162469-FCC7-4F23-95BD-32FEEAE38C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406" t="14053" r="23407" b="14051"/>
          <a:stretch/>
        </p:blipFill>
        <p:spPr>
          <a:xfrm>
            <a:off x="4171196" y="2971800"/>
            <a:ext cx="3961422" cy="32186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D86FF3-1293-4405-B249-AF4AF247D671}"/>
              </a:ext>
            </a:extLst>
          </p:cNvPr>
          <p:cNvSpPr txBox="1"/>
          <p:nvPr/>
        </p:nvSpPr>
        <p:spPr>
          <a:xfrm>
            <a:off x="1286377" y="1708665"/>
            <a:ext cx="25326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B3686"/>
                </a:solidFill>
              </a:rPr>
              <a:t>Make a bunch of investments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2738A-0DC8-4F09-9775-64C4AEB8D923}"/>
              </a:ext>
            </a:extLst>
          </p:cNvPr>
          <p:cNvSpPr txBox="1"/>
          <p:nvPr/>
        </p:nvSpPr>
        <p:spPr>
          <a:xfrm>
            <a:off x="4343400" y="1524000"/>
            <a:ext cx="3514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B3686"/>
                </a:solidFill>
              </a:rPr>
              <a:t>One company will </a:t>
            </a:r>
            <a:br>
              <a:rPr lang="en-US" sz="2400" dirty="0">
                <a:solidFill>
                  <a:srgbClr val="2B3686"/>
                </a:solidFill>
              </a:rPr>
            </a:br>
            <a:r>
              <a:rPr lang="en-US" sz="2400" dirty="0">
                <a:solidFill>
                  <a:srgbClr val="2B3686"/>
                </a:solidFill>
              </a:rPr>
              <a:t>provide a total return on your total investments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A0722A-F468-4F4A-B6A6-C7B434595414}"/>
              </a:ext>
            </a:extLst>
          </p:cNvPr>
          <p:cNvSpPr txBox="1"/>
          <p:nvPr/>
        </p:nvSpPr>
        <p:spPr>
          <a:xfrm>
            <a:off x="5913183" y="471276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$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BA4DC5-4E31-4C63-8458-6BFE77CE7FBF}"/>
              </a:ext>
            </a:extLst>
          </p:cNvPr>
          <p:cNvSpPr txBox="1"/>
          <p:nvPr/>
        </p:nvSpPr>
        <p:spPr>
          <a:xfrm>
            <a:off x="2165751" y="3867908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1228929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EC6F0B-8415-41A2-AA7D-2DD537FB2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Big a Portfolio?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E2B0CE5-F4B2-4238-B5A0-45C00EFD9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2933700"/>
            <a:ext cx="2727619" cy="990600"/>
          </a:xfrm>
        </p:spPr>
        <p:txBody>
          <a:bodyPr>
            <a:normAutofit fontScale="92500"/>
          </a:bodyPr>
          <a:lstStyle/>
          <a:p>
            <a:r>
              <a:rPr lang="en-US" sz="2400" b="1" dirty="0"/>
              <a:t>Minimum </a:t>
            </a:r>
            <a:r>
              <a:rPr lang="en-US" sz="2400" b="1"/>
              <a:t>of 100</a:t>
            </a:r>
            <a:endParaRPr lang="en-US" sz="2400" b="1" dirty="0"/>
          </a:p>
          <a:p>
            <a:r>
              <a:rPr lang="en-US" sz="2400" b="1" dirty="0"/>
              <a:t>20 is better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3D8161-A703-407E-91DF-1A1A9C08F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F41C-116B-45DF-868B-413407B63BB4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9947C3-7953-4C35-9699-737000A43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237" y="1206068"/>
            <a:ext cx="6560127" cy="492009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F9E3EE-0FCE-4863-AE4C-DF9FC121C9A7}"/>
              </a:ext>
            </a:extLst>
          </p:cNvPr>
          <p:cNvCxnSpPr>
            <a:cxnSpLocks/>
          </p:cNvCxnSpPr>
          <p:nvPr/>
        </p:nvCxnSpPr>
        <p:spPr>
          <a:xfrm flipV="1">
            <a:off x="4800600" y="3078480"/>
            <a:ext cx="0" cy="2407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EEB5357-1728-43B2-9BB1-E46945DB5D17}"/>
              </a:ext>
            </a:extLst>
          </p:cNvPr>
          <p:cNvCxnSpPr>
            <a:cxnSpLocks/>
          </p:cNvCxnSpPr>
          <p:nvPr/>
        </p:nvCxnSpPr>
        <p:spPr>
          <a:xfrm>
            <a:off x="3891395" y="2978726"/>
            <a:ext cx="310515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2544E0D-ABAB-4E94-A926-BB508900942D}"/>
              </a:ext>
            </a:extLst>
          </p:cNvPr>
          <p:cNvCxnSpPr>
            <a:cxnSpLocks/>
            <a:stCxn id="20" idx="4"/>
          </p:cNvCxnSpPr>
          <p:nvPr/>
        </p:nvCxnSpPr>
        <p:spPr>
          <a:xfrm>
            <a:off x="5425440" y="3078480"/>
            <a:ext cx="22860" cy="2407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C1AC68A-D436-49BB-B5D3-B668CF7C1143}"/>
              </a:ext>
            </a:extLst>
          </p:cNvPr>
          <p:cNvCxnSpPr>
            <a:cxnSpLocks/>
            <a:stCxn id="21" idx="4"/>
          </p:cNvCxnSpPr>
          <p:nvPr/>
        </p:nvCxnSpPr>
        <p:spPr>
          <a:xfrm>
            <a:off x="6385560" y="3048000"/>
            <a:ext cx="39486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DC47E3A1-C882-4224-B5E6-4097A5796C1C}"/>
              </a:ext>
            </a:extLst>
          </p:cNvPr>
          <p:cNvSpPr/>
          <p:nvPr/>
        </p:nvSpPr>
        <p:spPr>
          <a:xfrm>
            <a:off x="3565820" y="2812473"/>
            <a:ext cx="325575" cy="3325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554DE4-0B3B-491D-A123-D8F37E97494B}"/>
              </a:ext>
            </a:extLst>
          </p:cNvPr>
          <p:cNvSpPr txBox="1"/>
          <p:nvPr/>
        </p:nvSpPr>
        <p:spPr>
          <a:xfrm>
            <a:off x="4267200" y="2479706"/>
            <a:ext cx="2358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2B3686"/>
                </a:solidFill>
              </a:rPr>
              <a:t>5       10           25                 100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FC47303-6769-47BD-844A-A9EE67ED488E}"/>
              </a:ext>
            </a:extLst>
          </p:cNvPr>
          <p:cNvCxnSpPr>
            <a:cxnSpLocks/>
          </p:cNvCxnSpPr>
          <p:nvPr/>
        </p:nvCxnSpPr>
        <p:spPr>
          <a:xfrm flipV="1">
            <a:off x="4419600" y="3078480"/>
            <a:ext cx="0" cy="24494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59BB2A6-7D3A-4180-91CA-25AEE9965B75}"/>
              </a:ext>
            </a:extLst>
          </p:cNvPr>
          <p:cNvSpPr/>
          <p:nvPr/>
        </p:nvSpPr>
        <p:spPr>
          <a:xfrm>
            <a:off x="4648223" y="2467341"/>
            <a:ext cx="325575" cy="3325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34DCC92-AB7C-4B1E-99DD-16C8277496CD}"/>
              </a:ext>
            </a:extLst>
          </p:cNvPr>
          <p:cNvSpPr/>
          <p:nvPr/>
        </p:nvSpPr>
        <p:spPr>
          <a:xfrm>
            <a:off x="6182872" y="2479706"/>
            <a:ext cx="325575" cy="3325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7B5C91A-229E-4896-9869-F1CD11C50BA2}"/>
              </a:ext>
            </a:extLst>
          </p:cNvPr>
          <p:cNvSpPr/>
          <p:nvPr/>
        </p:nvSpPr>
        <p:spPr>
          <a:xfrm>
            <a:off x="4204861" y="2479706"/>
            <a:ext cx="325575" cy="3325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68C6FDF-A260-446E-B589-AF5CA1EABDDE}"/>
              </a:ext>
            </a:extLst>
          </p:cNvPr>
          <p:cNvSpPr/>
          <p:nvPr/>
        </p:nvSpPr>
        <p:spPr>
          <a:xfrm>
            <a:off x="5269936" y="2486895"/>
            <a:ext cx="325575" cy="3325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E959C78-B718-4213-BB1D-A20E8E3138DE}"/>
              </a:ext>
            </a:extLst>
          </p:cNvPr>
          <p:cNvSpPr/>
          <p:nvPr/>
        </p:nvSpPr>
        <p:spPr>
          <a:xfrm>
            <a:off x="4312920" y="2895600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E8E17C1-C32D-4137-8E0A-20B76050DBF2}"/>
              </a:ext>
            </a:extLst>
          </p:cNvPr>
          <p:cNvSpPr/>
          <p:nvPr/>
        </p:nvSpPr>
        <p:spPr>
          <a:xfrm>
            <a:off x="4693920" y="2865120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C43A31D-B61C-468C-892D-7C7733FEB374}"/>
              </a:ext>
            </a:extLst>
          </p:cNvPr>
          <p:cNvSpPr/>
          <p:nvPr/>
        </p:nvSpPr>
        <p:spPr>
          <a:xfrm>
            <a:off x="5334000" y="2895600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6941064-D205-4DAB-A14F-A6ED626E50D2}"/>
              </a:ext>
            </a:extLst>
          </p:cNvPr>
          <p:cNvSpPr/>
          <p:nvPr/>
        </p:nvSpPr>
        <p:spPr>
          <a:xfrm>
            <a:off x="6294120" y="2865120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B049CE-951C-453C-B898-2C0AD7497F24}"/>
              </a:ext>
            </a:extLst>
          </p:cNvPr>
          <p:cNvCxnSpPr>
            <a:cxnSpLocks/>
          </p:cNvCxnSpPr>
          <p:nvPr/>
        </p:nvCxnSpPr>
        <p:spPr>
          <a:xfrm flipV="1">
            <a:off x="5043071" y="1830288"/>
            <a:ext cx="0" cy="3496784"/>
          </a:xfrm>
          <a:prstGeom prst="line">
            <a:avLst/>
          </a:prstGeom>
          <a:ln w="2222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009616"/>
      </p:ext>
    </p:extLst>
  </p:cSld>
  <p:clrMapOvr>
    <a:masterClrMapping/>
  </p:clrMapOvr>
</p:sld>
</file>

<file path=ppt/theme/theme1.xml><?xml version="1.0" encoding="utf-8"?>
<a:theme xmlns:a="http://schemas.openxmlformats.org/drawingml/2006/main" name="SW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dirty="0" err="1" smtClean="0">
            <a:solidFill>
              <a:srgbClr val="2B368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0 SWAN template.potx" id="{4B6B447B-F373-4099-82EF-340AFF26583E}" vid="{31D37998-DBA8-4C1B-BE03-038A94845F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2020 SWAN template</Template>
  <TotalTime>8893</TotalTime>
  <Words>1402</Words>
  <Application>Microsoft Office PowerPoint</Application>
  <PresentationFormat>On-screen Show (4:3)</PresentationFormat>
  <Paragraphs>293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Arial Narrow</vt:lpstr>
      <vt:lpstr>Calibri</vt:lpstr>
      <vt:lpstr>Courier New</vt:lpstr>
      <vt:lpstr>Wingdings</vt:lpstr>
      <vt:lpstr>SWAN</vt:lpstr>
      <vt:lpstr>Angel Investing 201: Assessing Risk in Angel Investing</vt:lpstr>
      <vt:lpstr>PowerPoint Presentation</vt:lpstr>
      <vt:lpstr>Stages of Investing</vt:lpstr>
      <vt:lpstr>Impact investing provides good returns</vt:lpstr>
      <vt:lpstr>Q:  What is early-stage angel  investing all about?</vt:lpstr>
      <vt:lpstr>Typical Time to an Exit or Going Out of Business</vt:lpstr>
      <vt:lpstr>Early-stage startup investing</vt:lpstr>
      <vt:lpstr>How is it possible to make a return?</vt:lpstr>
      <vt:lpstr>How Big a Portfolio?</vt:lpstr>
      <vt:lpstr>Decide how much to invest in total</vt:lpstr>
      <vt:lpstr>Risk Factors.  What to look for</vt:lpstr>
      <vt:lpstr>SWAN Evaluates Two Bottom Lines</vt:lpstr>
      <vt:lpstr>Improve Return Probability –  Do Due Diligence</vt:lpstr>
      <vt:lpstr>The Due Diligence Payoff</vt:lpstr>
      <vt:lpstr>Approaches to Due Diligence</vt:lpstr>
      <vt:lpstr>Due Diligence Considers</vt:lpstr>
      <vt:lpstr>Team Validation –Job #1</vt:lpstr>
      <vt:lpstr>Impact Risks</vt:lpstr>
      <vt:lpstr>Impact risk – Uncertain Efficacy</vt:lpstr>
      <vt:lpstr>Market Validation Risks</vt:lpstr>
      <vt:lpstr>Sales / Go-to-Market Risks</vt:lpstr>
      <vt:lpstr>Product/Technology Risks</vt:lpstr>
      <vt:lpstr>Competitive Risks</vt:lpstr>
      <vt:lpstr>Financial Risks</vt:lpstr>
      <vt:lpstr>Corporate Governance Risks</vt:lpstr>
      <vt:lpstr>Investor Return Risks</vt:lpstr>
      <vt:lpstr>Investment Deal Terms</vt:lpstr>
      <vt:lpstr>experience</vt:lpstr>
      <vt:lpstr>findings</vt:lpstr>
      <vt:lpstr>Additional Webinars</vt:lpstr>
      <vt:lpstr>Good Resources</vt:lpstr>
      <vt:lpstr>Webinar Feedback</vt:lpstr>
    </vt:vector>
  </TitlesOfParts>
  <Company>InView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Bridge</dc:creator>
  <cp:lastModifiedBy>Jennifer Dielmann-Garcia</cp:lastModifiedBy>
  <cp:revision>54</cp:revision>
  <cp:lastPrinted>2018-04-13T02:55:13Z</cp:lastPrinted>
  <dcterms:created xsi:type="dcterms:W3CDTF">2016-10-17T12:35:18Z</dcterms:created>
  <dcterms:modified xsi:type="dcterms:W3CDTF">2024-02-15T15:37:05Z</dcterms:modified>
</cp:coreProperties>
</file>