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60" r:id="rId4"/>
    <p:sldId id="261" r:id="rId5"/>
    <p:sldId id="269" r:id="rId6"/>
    <p:sldId id="257" r:id="rId7"/>
    <p:sldId id="262" r:id="rId8"/>
    <p:sldId id="263" r:id="rId9"/>
    <p:sldId id="264" r:id="rId10"/>
    <p:sldId id="265" r:id="rId11"/>
    <p:sldId id="258" r:id="rId12"/>
    <p:sldId id="270"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0391FF-0900-4293-B359-58C6F7ACA41B}" type="datetimeFigureOut">
              <a:rPr lang="en-US" smtClean="0"/>
              <a:t>4/14/2017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951F62-F43B-4434-9A57-A114342DD443}" type="slidenum">
              <a:rPr lang="en-US" smtClean="0"/>
              <a:t>‹#›</a:t>
            </a:fld>
            <a:endParaRPr lang="en-US"/>
          </a:p>
        </p:txBody>
      </p:sp>
    </p:spTree>
    <p:extLst>
      <p:ext uri="{BB962C8B-B14F-4D97-AF65-F5344CB8AC3E}">
        <p14:creationId xmlns:p14="http://schemas.microsoft.com/office/powerpoint/2010/main" val="2766330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DBB864-6816-4B0F-9826-04E8C38629D6}" type="datetime1">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9A759-783A-49E2-9CA7-0136AE0DDA27}" type="slidenum">
              <a:rPr lang="en-US" smtClean="0"/>
              <a:t>‹#›</a:t>
            </a:fld>
            <a:endParaRPr lang="en-US"/>
          </a:p>
        </p:txBody>
      </p:sp>
    </p:spTree>
    <p:extLst>
      <p:ext uri="{BB962C8B-B14F-4D97-AF65-F5344CB8AC3E}">
        <p14:creationId xmlns:p14="http://schemas.microsoft.com/office/powerpoint/2010/main" val="25478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BE8633-5467-4F7A-BE07-0E6AECAAA800}" type="datetime1">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9A759-783A-49E2-9CA7-0136AE0DDA27}" type="slidenum">
              <a:rPr lang="en-US" smtClean="0"/>
              <a:t>‹#›</a:t>
            </a:fld>
            <a:endParaRPr lang="en-US"/>
          </a:p>
        </p:txBody>
      </p:sp>
    </p:spTree>
    <p:extLst>
      <p:ext uri="{BB962C8B-B14F-4D97-AF65-F5344CB8AC3E}">
        <p14:creationId xmlns:p14="http://schemas.microsoft.com/office/powerpoint/2010/main" val="171285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9ACA76-7507-4789-97A7-0D8C8D6C8F61}" type="datetime1">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9A759-783A-49E2-9CA7-0136AE0DDA27}" type="slidenum">
              <a:rPr lang="en-US" smtClean="0"/>
              <a:t>‹#›</a:t>
            </a:fld>
            <a:endParaRPr lang="en-US"/>
          </a:p>
        </p:txBody>
      </p:sp>
    </p:spTree>
    <p:extLst>
      <p:ext uri="{BB962C8B-B14F-4D97-AF65-F5344CB8AC3E}">
        <p14:creationId xmlns:p14="http://schemas.microsoft.com/office/powerpoint/2010/main" val="336878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D8DB55-73D7-4CE0-BB73-3961EB373DC5}" type="datetime1">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9A759-783A-49E2-9CA7-0136AE0DDA27}" type="slidenum">
              <a:rPr lang="en-US" smtClean="0"/>
              <a:t>‹#›</a:t>
            </a:fld>
            <a:endParaRPr lang="en-US"/>
          </a:p>
        </p:txBody>
      </p:sp>
    </p:spTree>
    <p:extLst>
      <p:ext uri="{BB962C8B-B14F-4D97-AF65-F5344CB8AC3E}">
        <p14:creationId xmlns:p14="http://schemas.microsoft.com/office/powerpoint/2010/main" val="2559951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4653E1-C594-41D3-90EA-D1D76BEC9F3B}" type="datetime1">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9A759-783A-49E2-9CA7-0136AE0DDA27}" type="slidenum">
              <a:rPr lang="en-US" smtClean="0"/>
              <a:t>‹#›</a:t>
            </a:fld>
            <a:endParaRPr lang="en-US"/>
          </a:p>
        </p:txBody>
      </p:sp>
    </p:spTree>
    <p:extLst>
      <p:ext uri="{BB962C8B-B14F-4D97-AF65-F5344CB8AC3E}">
        <p14:creationId xmlns:p14="http://schemas.microsoft.com/office/powerpoint/2010/main" val="244262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56C9A2-976D-4BB8-ABC5-208FEF4CF450}" type="datetime1">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9A759-783A-49E2-9CA7-0136AE0DDA27}" type="slidenum">
              <a:rPr lang="en-US" smtClean="0"/>
              <a:t>‹#›</a:t>
            </a:fld>
            <a:endParaRPr lang="en-US"/>
          </a:p>
        </p:txBody>
      </p:sp>
    </p:spTree>
    <p:extLst>
      <p:ext uri="{BB962C8B-B14F-4D97-AF65-F5344CB8AC3E}">
        <p14:creationId xmlns:p14="http://schemas.microsoft.com/office/powerpoint/2010/main" val="758929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F8E565-73FB-4325-9D76-D2C3E5F3B52D}" type="datetime1">
              <a:rPr lang="en-US" smtClean="0"/>
              <a:t>4/14/2017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69A759-783A-49E2-9CA7-0136AE0DDA27}" type="slidenum">
              <a:rPr lang="en-US" smtClean="0"/>
              <a:t>‹#›</a:t>
            </a:fld>
            <a:endParaRPr lang="en-US"/>
          </a:p>
        </p:txBody>
      </p:sp>
    </p:spTree>
    <p:extLst>
      <p:ext uri="{BB962C8B-B14F-4D97-AF65-F5344CB8AC3E}">
        <p14:creationId xmlns:p14="http://schemas.microsoft.com/office/powerpoint/2010/main" val="362667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423DC9-B6A0-42A6-B132-BE8298133961}" type="datetime1">
              <a:rPr lang="en-US" smtClean="0"/>
              <a:t>4/14/2017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69A759-783A-49E2-9CA7-0136AE0DDA27}" type="slidenum">
              <a:rPr lang="en-US" smtClean="0"/>
              <a:t>‹#›</a:t>
            </a:fld>
            <a:endParaRPr lang="en-US"/>
          </a:p>
        </p:txBody>
      </p:sp>
    </p:spTree>
    <p:extLst>
      <p:ext uri="{BB962C8B-B14F-4D97-AF65-F5344CB8AC3E}">
        <p14:creationId xmlns:p14="http://schemas.microsoft.com/office/powerpoint/2010/main" val="12986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E5CFA-BDD8-4EAE-91B7-A09AF5A28187}" type="datetime1">
              <a:rPr lang="en-US" smtClean="0"/>
              <a:t>4/14/2017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69A759-783A-49E2-9CA7-0136AE0DDA27}" type="slidenum">
              <a:rPr lang="en-US" smtClean="0"/>
              <a:t>‹#›</a:t>
            </a:fld>
            <a:endParaRPr lang="en-US"/>
          </a:p>
        </p:txBody>
      </p:sp>
    </p:spTree>
    <p:extLst>
      <p:ext uri="{BB962C8B-B14F-4D97-AF65-F5344CB8AC3E}">
        <p14:creationId xmlns:p14="http://schemas.microsoft.com/office/powerpoint/2010/main" val="4252786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B316FD-DA93-48D4-8846-3A49969922C1}" type="datetime1">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9A759-783A-49E2-9CA7-0136AE0DDA27}" type="slidenum">
              <a:rPr lang="en-US" smtClean="0"/>
              <a:t>‹#›</a:t>
            </a:fld>
            <a:endParaRPr lang="en-US"/>
          </a:p>
        </p:txBody>
      </p:sp>
    </p:spTree>
    <p:extLst>
      <p:ext uri="{BB962C8B-B14F-4D97-AF65-F5344CB8AC3E}">
        <p14:creationId xmlns:p14="http://schemas.microsoft.com/office/powerpoint/2010/main" val="2294009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336B3E-6318-4030-A2CB-A8CB95DF8403}" type="datetime1">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9A759-783A-49E2-9CA7-0136AE0DDA27}" type="slidenum">
              <a:rPr lang="en-US" smtClean="0"/>
              <a:t>‹#›</a:t>
            </a:fld>
            <a:endParaRPr lang="en-US"/>
          </a:p>
        </p:txBody>
      </p:sp>
    </p:spTree>
    <p:extLst>
      <p:ext uri="{BB962C8B-B14F-4D97-AF65-F5344CB8AC3E}">
        <p14:creationId xmlns:p14="http://schemas.microsoft.com/office/powerpoint/2010/main" val="3430163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5D4A8-E71E-490F-8E32-9F4EE607F18B}" type="datetime1">
              <a:rPr lang="en-US" smtClean="0"/>
              <a:t>4/14/2017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9A759-783A-49E2-9CA7-0136AE0DDA27}" type="slidenum">
              <a:rPr lang="en-US" smtClean="0"/>
              <a:t>‹#›</a:t>
            </a:fld>
            <a:endParaRPr lang="en-US"/>
          </a:p>
        </p:txBody>
      </p:sp>
    </p:spTree>
    <p:extLst>
      <p:ext uri="{BB962C8B-B14F-4D97-AF65-F5344CB8AC3E}">
        <p14:creationId xmlns:p14="http://schemas.microsoft.com/office/powerpoint/2010/main" val="2312916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log.slideshare.net/2015/08/31/the-scientific-reason-why-bullets-are-bad-for-presentations/?utm_source=slideshare&amp;utm_medium=ssemail&amp;utm_campaign=newslette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Title Slide: Company name, corporate structure (LLC, C-Corp, </a:t>
            </a:r>
            <a:r>
              <a:rPr lang="en-US" dirty="0" err="1"/>
              <a:t>etc</a:t>
            </a:r>
            <a:r>
              <a:rPr lang="en-US"/>
              <a:t>), your </a:t>
            </a:r>
            <a:r>
              <a:rPr lang="en-US" dirty="0"/>
              <a:t>name and title, address, email and cell number</a:t>
            </a:r>
            <a:br>
              <a:rPr lang="en-US" dirty="0"/>
            </a:br>
            <a:endParaRPr lang="en-US" dirty="0"/>
          </a:p>
        </p:txBody>
      </p:sp>
      <p:sp>
        <p:nvSpPr>
          <p:cNvPr id="3" name="Subtitle 2"/>
          <p:cNvSpPr>
            <a:spLocks noGrp="1"/>
          </p:cNvSpPr>
          <p:nvPr>
            <p:ph type="subTitle" idx="1"/>
          </p:nvPr>
        </p:nvSpPr>
        <p:spPr>
          <a:xfrm>
            <a:off x="1371600" y="4031902"/>
            <a:ext cx="6400800" cy="1143000"/>
          </a:xfrm>
          <a:ln>
            <a:solidFill>
              <a:schemeClr val="tx1"/>
            </a:solidFill>
          </a:ln>
        </p:spPr>
        <p:txBody>
          <a:bodyPr>
            <a:normAutofit fontScale="92500" lnSpcReduction="10000"/>
          </a:bodyPr>
          <a:lstStyle/>
          <a:p>
            <a:r>
              <a:rPr lang="en-US" sz="2000" dirty="0">
                <a:solidFill>
                  <a:schemeClr val="tx2"/>
                </a:solidFill>
              </a:rPr>
              <a:t>Hint: In the following slides tell a business story. as simply as possible. while providing as much evidence as possible as to why your business will be wildly successful. It is all about a business story; it is not a product story.</a:t>
            </a:r>
          </a:p>
        </p:txBody>
      </p:sp>
      <p:sp>
        <p:nvSpPr>
          <p:cNvPr id="4" name="Slide Number Placeholder 3"/>
          <p:cNvSpPr>
            <a:spLocks noGrp="1"/>
          </p:cNvSpPr>
          <p:nvPr>
            <p:ph type="sldNum" sz="quarter" idx="12"/>
          </p:nvPr>
        </p:nvSpPr>
        <p:spPr/>
        <p:txBody>
          <a:bodyPr/>
          <a:lstStyle/>
          <a:p>
            <a:fld id="{8E69A759-783A-49E2-9CA7-0136AE0DDA27}" type="slidenum">
              <a:rPr lang="en-US" smtClean="0"/>
              <a:t>1</a:t>
            </a:fld>
            <a:endParaRPr lang="en-US"/>
          </a:p>
        </p:txBody>
      </p:sp>
      <p:sp>
        <p:nvSpPr>
          <p:cNvPr id="5" name="TextBox 4"/>
          <p:cNvSpPr txBox="1"/>
          <p:nvPr/>
        </p:nvSpPr>
        <p:spPr>
          <a:xfrm>
            <a:off x="381000" y="5547360"/>
            <a:ext cx="8305801" cy="902732"/>
          </a:xfrm>
          <a:prstGeom prst="rect">
            <a:avLst/>
          </a:prstGeom>
          <a:noFill/>
        </p:spPr>
        <p:txBody>
          <a:bodyPr wrap="square" rtlCol="0">
            <a:noAutofit/>
          </a:bodyPr>
          <a:lstStyle/>
          <a:p>
            <a:r>
              <a:rPr lang="en-US" dirty="0">
                <a:hlinkClick r:id="rId2"/>
              </a:rPr>
              <a:t>https://blog.slideshare.net/2015/08/31/the-scientific-reason-why-bullets-are-bad-for-presentations/?utm_source=slideshare&amp;utm_medium=ssemail&amp;utm_campaign=newsletter</a:t>
            </a:r>
            <a:endParaRPr lang="en-US" dirty="0"/>
          </a:p>
        </p:txBody>
      </p:sp>
      <p:sp>
        <p:nvSpPr>
          <p:cNvPr id="7" name="TextBox 6"/>
          <p:cNvSpPr txBox="1"/>
          <p:nvPr/>
        </p:nvSpPr>
        <p:spPr>
          <a:xfrm>
            <a:off x="1066800" y="307720"/>
            <a:ext cx="7262508" cy="830997"/>
          </a:xfrm>
          <a:prstGeom prst="rect">
            <a:avLst/>
          </a:prstGeom>
          <a:noFill/>
        </p:spPr>
        <p:txBody>
          <a:bodyPr wrap="square" rtlCol="0">
            <a:spAutoFit/>
          </a:bodyPr>
          <a:lstStyle/>
          <a:p>
            <a:r>
              <a:rPr lang="en-US" sz="2400" b="1" dirty="0">
                <a:solidFill>
                  <a:srgbClr val="003300"/>
                </a:solidFill>
              </a:rPr>
              <a:t>Recommended presentation outline for the Southwest Angel Network</a:t>
            </a:r>
          </a:p>
        </p:txBody>
      </p:sp>
      <p:sp>
        <p:nvSpPr>
          <p:cNvPr id="8" name="Rectangle 7"/>
          <p:cNvSpPr/>
          <p:nvPr/>
        </p:nvSpPr>
        <p:spPr>
          <a:xfrm>
            <a:off x="914401" y="228600"/>
            <a:ext cx="7414908" cy="1066800"/>
          </a:xfrm>
          <a:prstGeom prst="rect">
            <a:avLst/>
          </a:prstGeom>
          <a:no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0329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Management Team</a:t>
            </a:r>
          </a:p>
        </p:txBody>
      </p:sp>
      <p:sp>
        <p:nvSpPr>
          <p:cNvPr id="6" name="Content Placeholder 5"/>
          <p:cNvSpPr>
            <a:spLocks noGrp="1"/>
          </p:cNvSpPr>
          <p:nvPr>
            <p:ph idx="1"/>
          </p:nvPr>
        </p:nvSpPr>
        <p:spPr/>
        <p:txBody>
          <a:bodyPr>
            <a:normAutofit fontScale="92500"/>
          </a:bodyPr>
          <a:lstStyle/>
          <a:p>
            <a:r>
              <a:rPr lang="en-US" dirty="0"/>
              <a:t>Describe the key players of your management team, board of directors and board of advisors, as well as your major investors. It’s OK if you have less than a perfect team. If your team was perfect, you wouldn’t need to be pitching.</a:t>
            </a:r>
          </a:p>
          <a:p>
            <a:r>
              <a:rPr lang="en-US" dirty="0"/>
              <a:t>In the words for each team member show evidence why this person can make the business successful. Don’t just have a list of prior jobs/education</a:t>
            </a:r>
          </a:p>
        </p:txBody>
      </p:sp>
      <p:sp>
        <p:nvSpPr>
          <p:cNvPr id="7" name="Slide Number Placeholder 6"/>
          <p:cNvSpPr>
            <a:spLocks noGrp="1"/>
          </p:cNvSpPr>
          <p:nvPr>
            <p:ph type="sldNum" sz="quarter" idx="12"/>
          </p:nvPr>
        </p:nvSpPr>
        <p:spPr/>
        <p:txBody>
          <a:bodyPr/>
          <a:lstStyle/>
          <a:p>
            <a:fld id="{8E69A759-783A-49E2-9CA7-0136AE0DDA27}" type="slidenum">
              <a:rPr lang="en-US" smtClean="0"/>
              <a:t>10</a:t>
            </a:fld>
            <a:endParaRPr lang="en-US"/>
          </a:p>
        </p:txBody>
      </p:sp>
    </p:spTree>
    <p:extLst>
      <p:ext uri="{BB962C8B-B14F-4D97-AF65-F5344CB8AC3E}">
        <p14:creationId xmlns:p14="http://schemas.microsoft.com/office/powerpoint/2010/main" val="394015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Financial Projections and Key Metrics</a:t>
            </a:r>
          </a:p>
        </p:txBody>
      </p:sp>
      <p:sp>
        <p:nvSpPr>
          <p:cNvPr id="5" name="Content Placeholder 4"/>
          <p:cNvSpPr>
            <a:spLocks noGrp="1"/>
          </p:cNvSpPr>
          <p:nvPr>
            <p:ph idx="1"/>
          </p:nvPr>
        </p:nvSpPr>
        <p:spPr/>
        <p:txBody>
          <a:bodyPr>
            <a:normAutofit fontScale="85000" lnSpcReduction="20000"/>
          </a:bodyPr>
          <a:lstStyle/>
          <a:p>
            <a:r>
              <a:rPr lang="en-US" dirty="0">
                <a:solidFill>
                  <a:srgbClr val="FF0000"/>
                </a:solidFill>
              </a:rPr>
              <a:t>Slide decks without a financial model will not be accepted</a:t>
            </a:r>
          </a:p>
          <a:p>
            <a:r>
              <a:rPr lang="en-US" dirty="0"/>
              <a:t>P&amp;L and balance sheet summary – see next page</a:t>
            </a:r>
          </a:p>
          <a:p>
            <a:pPr lvl="1"/>
            <a:r>
              <a:rPr lang="en-US" dirty="0"/>
              <a:t>Provide a summary P&amp;L containing not only dollars but also key metrics, such as number of customers and conversion rate. Needs to show key revenue and cost items</a:t>
            </a:r>
          </a:p>
          <a:p>
            <a:pPr lvl="1"/>
            <a:r>
              <a:rPr lang="en-US" dirty="0"/>
              <a:t>The model should show year-end cash balances (which ties to your fund raising request on the next slide)</a:t>
            </a:r>
          </a:p>
          <a:p>
            <a:pPr lvl="1"/>
            <a:r>
              <a:rPr lang="en-US" dirty="0"/>
              <a:t>Years covered must include from first year of company’s existence through current year plus 2</a:t>
            </a:r>
          </a:p>
          <a:p>
            <a:pPr lvl="1"/>
            <a:r>
              <a:rPr lang="en-US" dirty="0"/>
              <a:t>Revenue forecast should be based upon a bottom-up analysis, not top-down.</a:t>
            </a:r>
          </a:p>
        </p:txBody>
      </p:sp>
      <p:sp>
        <p:nvSpPr>
          <p:cNvPr id="6" name="Slide Number Placeholder 5"/>
          <p:cNvSpPr>
            <a:spLocks noGrp="1"/>
          </p:cNvSpPr>
          <p:nvPr>
            <p:ph type="sldNum" sz="quarter" idx="12"/>
          </p:nvPr>
        </p:nvSpPr>
        <p:spPr/>
        <p:txBody>
          <a:bodyPr/>
          <a:lstStyle/>
          <a:p>
            <a:fld id="{8E69A759-783A-49E2-9CA7-0136AE0DDA27}" type="slidenum">
              <a:rPr lang="en-US" smtClean="0"/>
              <a:t>11</a:t>
            </a:fld>
            <a:endParaRPr lang="en-US"/>
          </a:p>
        </p:txBody>
      </p:sp>
    </p:spTree>
    <p:extLst>
      <p:ext uri="{BB962C8B-B14F-4D97-AF65-F5344CB8AC3E}">
        <p14:creationId xmlns:p14="http://schemas.microsoft.com/office/powerpoint/2010/main" val="2749920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of recommended general format for Finance slide</a:t>
            </a:r>
          </a:p>
        </p:txBody>
      </p:sp>
      <p:sp>
        <p:nvSpPr>
          <p:cNvPr id="4" name="Slide Number Placeholder 3"/>
          <p:cNvSpPr>
            <a:spLocks noGrp="1"/>
          </p:cNvSpPr>
          <p:nvPr>
            <p:ph type="sldNum" sz="quarter" idx="12"/>
          </p:nvPr>
        </p:nvSpPr>
        <p:spPr/>
        <p:txBody>
          <a:bodyPr/>
          <a:lstStyle/>
          <a:p>
            <a:fld id="{8E69A759-783A-49E2-9CA7-0136AE0DDA27}" type="slidenum">
              <a:rPr lang="en-US" smtClean="0"/>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81767022"/>
              </p:ext>
            </p:extLst>
          </p:nvPr>
        </p:nvGraphicFramePr>
        <p:xfrm>
          <a:off x="1371600" y="1828801"/>
          <a:ext cx="6629399" cy="3962400"/>
        </p:xfrm>
        <a:graphic>
          <a:graphicData uri="http://schemas.openxmlformats.org/drawingml/2006/table">
            <a:tbl>
              <a:tblPr/>
              <a:tblGrid>
                <a:gridCol w="2386584">
                  <a:extLst>
                    <a:ext uri="{9D8B030D-6E8A-4147-A177-3AD203B41FA5}">
                      <a16:colId xmlns:a16="http://schemas.microsoft.com/office/drawing/2014/main" val="575027436"/>
                    </a:ext>
                  </a:extLst>
                </a:gridCol>
                <a:gridCol w="848563">
                  <a:extLst>
                    <a:ext uri="{9D8B030D-6E8A-4147-A177-3AD203B41FA5}">
                      <a16:colId xmlns:a16="http://schemas.microsoft.com/office/drawing/2014/main" val="1223779178"/>
                    </a:ext>
                  </a:extLst>
                </a:gridCol>
                <a:gridCol w="848563">
                  <a:extLst>
                    <a:ext uri="{9D8B030D-6E8A-4147-A177-3AD203B41FA5}">
                      <a16:colId xmlns:a16="http://schemas.microsoft.com/office/drawing/2014/main" val="3573947803"/>
                    </a:ext>
                  </a:extLst>
                </a:gridCol>
                <a:gridCol w="848563">
                  <a:extLst>
                    <a:ext uri="{9D8B030D-6E8A-4147-A177-3AD203B41FA5}">
                      <a16:colId xmlns:a16="http://schemas.microsoft.com/office/drawing/2014/main" val="1866591127"/>
                    </a:ext>
                  </a:extLst>
                </a:gridCol>
                <a:gridCol w="848563">
                  <a:extLst>
                    <a:ext uri="{9D8B030D-6E8A-4147-A177-3AD203B41FA5}">
                      <a16:colId xmlns:a16="http://schemas.microsoft.com/office/drawing/2014/main" val="4264236200"/>
                    </a:ext>
                  </a:extLst>
                </a:gridCol>
                <a:gridCol w="848563">
                  <a:extLst>
                    <a:ext uri="{9D8B030D-6E8A-4147-A177-3AD203B41FA5}">
                      <a16:colId xmlns:a16="http://schemas.microsoft.com/office/drawing/2014/main" val="1438901546"/>
                    </a:ext>
                  </a:extLst>
                </a:gridCol>
              </a:tblGrid>
              <a:tr h="304800">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2015</a:t>
                      </a:r>
                    </a:p>
                  </a:txBody>
                  <a:tcPr marL="9525" marR="9525" marT="9525"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2016</a:t>
                      </a:r>
                    </a:p>
                  </a:txBody>
                  <a:tcPr marL="9525" marR="9525" marT="9525"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2017</a:t>
                      </a:r>
                    </a:p>
                  </a:txBody>
                  <a:tcPr marL="9525" marR="9525" marT="9525"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2018</a:t>
                      </a:r>
                    </a:p>
                  </a:txBody>
                  <a:tcPr marL="9525" marR="9525" marT="9525"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2019</a:t>
                      </a:r>
                    </a:p>
                  </a:txBody>
                  <a:tcPr marL="9525" marR="9525" marT="9525" anchor="b">
                    <a:lnL>
                      <a:noFill/>
                    </a:lnL>
                    <a:lnR>
                      <a:noFill/>
                    </a:lnR>
                    <a:lnT>
                      <a:noFill/>
                    </a:lnT>
                    <a:lnB>
                      <a:noFill/>
                    </a:lnB>
                  </a:tcPr>
                </a:tc>
                <a:extLst>
                  <a:ext uri="{0D108BD9-81ED-4DB2-BD59-A6C34878D82A}">
                    <a16:rowId xmlns:a16="http://schemas.microsoft.com/office/drawing/2014/main" val="1294112686"/>
                  </a:ext>
                </a:extLst>
              </a:tr>
              <a:tr h="304800">
                <a:tc>
                  <a:txBody>
                    <a:bodyPr/>
                    <a:lstStyle/>
                    <a:p>
                      <a:pPr algn="l" fontAlgn="b"/>
                      <a:r>
                        <a:rPr lang="en-US" sz="1600" b="1" i="0" u="none" strike="noStrike">
                          <a:solidFill>
                            <a:srgbClr val="000000"/>
                          </a:solidFill>
                          <a:effectLst/>
                          <a:latin typeface="Calibri" panose="020F0502020204030204" pitchFamily="34" charset="0"/>
                        </a:rPr>
                        <a:t>Revenue</a:t>
                      </a: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1027432878"/>
                  </a:ext>
                </a:extLst>
              </a:tr>
              <a:tr h="304800">
                <a:tc>
                  <a:txBody>
                    <a:bodyPr/>
                    <a:lstStyle/>
                    <a:p>
                      <a:pPr algn="r" fontAlgn="b"/>
                      <a:r>
                        <a:rPr lang="en-US" sz="1600" b="0" i="0" u="none" strike="noStrike" dirty="0">
                          <a:solidFill>
                            <a:srgbClr val="000000"/>
                          </a:solidFill>
                          <a:effectLst/>
                          <a:latin typeface="Calibri" panose="020F0502020204030204" pitchFamily="34" charset="0"/>
                        </a:rPr>
                        <a:t>number of customers</a:t>
                      </a: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2591631083"/>
                  </a:ext>
                </a:extLst>
              </a:tr>
              <a:tr h="304800">
                <a:tc>
                  <a:txBody>
                    <a:bodyPr/>
                    <a:lstStyle/>
                    <a:p>
                      <a:pPr algn="r" fontAlgn="b"/>
                      <a:r>
                        <a:rPr lang="en-US" sz="1600" b="0" i="0" u="none" strike="noStrike">
                          <a:solidFill>
                            <a:srgbClr val="000000"/>
                          </a:solidFill>
                          <a:effectLst/>
                          <a:latin typeface="Calibri" panose="020F0502020204030204" pitchFamily="34" charset="0"/>
                        </a:rPr>
                        <a:t>total revenue</a:t>
                      </a:r>
                    </a:p>
                  </a:txBody>
                  <a:tcPr marL="9525" marR="857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1234531765"/>
                  </a:ext>
                </a:extLst>
              </a:tr>
              <a:tr h="304800">
                <a:tc>
                  <a:txBody>
                    <a:bodyPr/>
                    <a:lstStyle/>
                    <a:p>
                      <a:pPr algn="l" fontAlgn="b"/>
                      <a:r>
                        <a:rPr lang="en-US" sz="1600" b="1" i="0" u="none" strike="noStrike">
                          <a:solidFill>
                            <a:srgbClr val="000000"/>
                          </a:solidFill>
                          <a:effectLst/>
                          <a:latin typeface="Calibri" panose="020F0502020204030204" pitchFamily="34" charset="0"/>
                        </a:rPr>
                        <a:t>Operating Expenses</a:t>
                      </a: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1305064884"/>
                  </a:ext>
                </a:extLst>
              </a:tr>
              <a:tr h="304800">
                <a:tc>
                  <a:txBody>
                    <a:bodyPr/>
                    <a:lstStyle/>
                    <a:p>
                      <a:pPr algn="r" fontAlgn="b"/>
                      <a:r>
                        <a:rPr lang="en-US" sz="1600" b="0" i="0" u="none" strike="noStrike">
                          <a:solidFill>
                            <a:srgbClr val="000000"/>
                          </a:solidFill>
                          <a:effectLst/>
                          <a:latin typeface="Calibri" panose="020F0502020204030204" pitchFamily="34" charset="0"/>
                        </a:rPr>
                        <a:t>Engineering</a:t>
                      </a: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3858135649"/>
                  </a:ext>
                </a:extLst>
              </a:tr>
              <a:tr h="304800">
                <a:tc>
                  <a:txBody>
                    <a:bodyPr/>
                    <a:lstStyle/>
                    <a:p>
                      <a:pPr algn="r" fontAlgn="b"/>
                      <a:r>
                        <a:rPr lang="en-US" sz="1600" b="0" i="0" u="none" strike="noStrike">
                          <a:solidFill>
                            <a:srgbClr val="000000"/>
                          </a:solidFill>
                          <a:effectLst/>
                          <a:latin typeface="Calibri" panose="020F0502020204030204" pitchFamily="34" charset="0"/>
                        </a:rPr>
                        <a:t>Marketing and sales</a:t>
                      </a: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932216611"/>
                  </a:ext>
                </a:extLst>
              </a:tr>
              <a:tr h="304800">
                <a:tc>
                  <a:txBody>
                    <a:bodyPr/>
                    <a:lstStyle/>
                    <a:p>
                      <a:pPr algn="r" fontAlgn="b"/>
                      <a:r>
                        <a:rPr lang="en-US" sz="1600" b="0" i="0" u="none" strike="noStrike">
                          <a:solidFill>
                            <a:srgbClr val="000000"/>
                          </a:solidFill>
                          <a:effectLst/>
                          <a:latin typeface="Calibri" panose="020F0502020204030204" pitchFamily="34" charset="0"/>
                        </a:rPr>
                        <a:t>Adminstration</a:t>
                      </a: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3818426555"/>
                  </a:ext>
                </a:extLst>
              </a:tr>
              <a:tr h="304800">
                <a:tc>
                  <a:txBody>
                    <a:bodyPr/>
                    <a:lstStyle/>
                    <a:p>
                      <a:pPr algn="r" fontAlgn="b"/>
                      <a:r>
                        <a:rPr lang="en-US" sz="1600" b="0" i="0" u="none" strike="noStrike">
                          <a:solidFill>
                            <a:srgbClr val="000000"/>
                          </a:solidFill>
                          <a:effectLst/>
                          <a:latin typeface="Calibri" panose="020F0502020204030204" pitchFamily="34" charset="0"/>
                        </a:rPr>
                        <a:t>Total expenses</a:t>
                      </a: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1363005739"/>
                  </a:ext>
                </a:extLst>
              </a:tr>
              <a:tr h="304800">
                <a:tc>
                  <a:txBody>
                    <a:bodyPr/>
                    <a:lstStyle/>
                    <a:p>
                      <a:pPr algn="l" fontAlgn="b"/>
                      <a:r>
                        <a:rPr lang="en-US" sz="1600" b="1" i="0" u="none" strike="noStrike">
                          <a:solidFill>
                            <a:srgbClr val="000000"/>
                          </a:solidFill>
                          <a:effectLst/>
                          <a:latin typeface="Calibri" panose="020F0502020204030204" pitchFamily="34" charset="0"/>
                        </a:rPr>
                        <a:t>Net Income</a:t>
                      </a: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3853381587"/>
                  </a:ext>
                </a:extLst>
              </a:tr>
              <a:tr h="304800">
                <a:tc>
                  <a:txBody>
                    <a:bodyPr/>
                    <a:lstStyle/>
                    <a:p>
                      <a:pPr algn="l" fontAlgn="b"/>
                      <a:endParaRPr lang="en-US" sz="1600" b="1"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2586378684"/>
                  </a:ext>
                </a:extLst>
              </a:tr>
              <a:tr h="304800">
                <a:tc>
                  <a:txBody>
                    <a:bodyPr/>
                    <a:lstStyle/>
                    <a:p>
                      <a:pPr algn="l" fontAlgn="b"/>
                      <a:r>
                        <a:rPr lang="en-US" sz="1600" b="1" i="0" u="none" strike="noStrike">
                          <a:solidFill>
                            <a:srgbClr val="000000"/>
                          </a:solidFill>
                          <a:effectLst/>
                          <a:latin typeface="Calibri" panose="020F0502020204030204" pitchFamily="34" charset="0"/>
                        </a:rPr>
                        <a:t>Investments</a:t>
                      </a: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3157875033"/>
                  </a:ext>
                </a:extLst>
              </a:tr>
              <a:tr h="304800">
                <a:tc>
                  <a:txBody>
                    <a:bodyPr/>
                    <a:lstStyle/>
                    <a:p>
                      <a:pPr algn="l" fontAlgn="b"/>
                      <a:r>
                        <a:rPr lang="en-US" sz="1600" b="1" i="0" u="none" strike="noStrike">
                          <a:solidFill>
                            <a:srgbClr val="000000"/>
                          </a:solidFill>
                          <a:effectLst/>
                          <a:latin typeface="Calibri" panose="020F0502020204030204" pitchFamily="34" charset="0"/>
                        </a:rPr>
                        <a:t>Year-end cash balance</a:t>
                      </a: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anchor="b">
                    <a:lnL>
                      <a:noFill/>
                    </a:lnL>
                    <a:lnR>
                      <a:noFill/>
                    </a:lnR>
                    <a:lnT>
                      <a:noFill/>
                    </a:lnT>
                    <a:lnB>
                      <a:noFill/>
                    </a:lnB>
                  </a:tcPr>
                </a:tc>
                <a:extLst>
                  <a:ext uri="{0D108BD9-81ED-4DB2-BD59-A6C34878D82A}">
                    <a16:rowId xmlns:a16="http://schemas.microsoft.com/office/drawing/2014/main" val="2930789857"/>
                  </a:ext>
                </a:extLst>
              </a:tr>
            </a:tbl>
          </a:graphicData>
        </a:graphic>
      </p:graphicFrame>
      <p:sp>
        <p:nvSpPr>
          <p:cNvPr id="6" name="TextBox 5"/>
          <p:cNvSpPr txBox="1"/>
          <p:nvPr/>
        </p:nvSpPr>
        <p:spPr>
          <a:xfrm>
            <a:off x="1828800" y="6084586"/>
            <a:ext cx="6019800" cy="584775"/>
          </a:xfrm>
          <a:prstGeom prst="rect">
            <a:avLst/>
          </a:prstGeom>
          <a:noFill/>
        </p:spPr>
        <p:txBody>
          <a:bodyPr wrap="square" rtlCol="0">
            <a:spAutoFit/>
          </a:bodyPr>
          <a:lstStyle/>
          <a:p>
            <a:r>
              <a:rPr lang="en-US" sz="1600" i="1" dirty="0">
                <a:solidFill>
                  <a:srgbClr val="FF0000"/>
                </a:solidFill>
              </a:rPr>
              <a:t>Change the revenue and expenses line items to match your business. Can optionally add another year</a:t>
            </a:r>
          </a:p>
        </p:txBody>
      </p:sp>
      <p:sp>
        <p:nvSpPr>
          <p:cNvPr id="7" name="TextBox 6"/>
          <p:cNvSpPr txBox="1"/>
          <p:nvPr/>
        </p:nvSpPr>
        <p:spPr>
          <a:xfrm>
            <a:off x="4038600" y="1561664"/>
            <a:ext cx="4312664" cy="307777"/>
          </a:xfrm>
          <a:prstGeom prst="rect">
            <a:avLst/>
          </a:prstGeom>
          <a:noFill/>
        </p:spPr>
        <p:txBody>
          <a:bodyPr wrap="square" rtlCol="0">
            <a:spAutoFit/>
          </a:bodyPr>
          <a:lstStyle/>
          <a:p>
            <a:r>
              <a:rPr lang="en-US" sz="1400" i="1" dirty="0">
                <a:solidFill>
                  <a:srgbClr val="FF0000"/>
                </a:solidFill>
              </a:rPr>
              <a:t>First year                      current year                      Current + 2</a:t>
            </a:r>
          </a:p>
        </p:txBody>
      </p:sp>
    </p:spTree>
    <p:extLst>
      <p:ext uri="{BB962C8B-B14F-4D97-AF65-F5344CB8AC3E}">
        <p14:creationId xmlns:p14="http://schemas.microsoft.com/office/powerpoint/2010/main" val="364611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The Ask</a:t>
            </a:r>
          </a:p>
        </p:txBody>
      </p:sp>
      <p:sp>
        <p:nvSpPr>
          <p:cNvPr id="3" name="Text Placeholder 2"/>
          <p:cNvSpPr>
            <a:spLocks noGrp="1"/>
          </p:cNvSpPr>
          <p:nvPr>
            <p:ph type="body" idx="1"/>
          </p:nvPr>
        </p:nvSpPr>
        <p:spPr>
          <a:xfrm>
            <a:off x="4794249" y="1206859"/>
            <a:ext cx="4040188" cy="639762"/>
          </a:xfrm>
        </p:spPr>
        <p:txBody>
          <a:bodyPr/>
          <a:lstStyle/>
          <a:p>
            <a:r>
              <a:rPr lang="en-US" dirty="0"/>
              <a:t>How Money will be spent</a:t>
            </a:r>
          </a:p>
        </p:txBody>
      </p:sp>
      <p:sp>
        <p:nvSpPr>
          <p:cNvPr id="5" name="Content Placeholder 4"/>
          <p:cNvSpPr>
            <a:spLocks noGrp="1"/>
          </p:cNvSpPr>
          <p:nvPr>
            <p:ph sz="half" idx="2"/>
          </p:nvPr>
        </p:nvSpPr>
        <p:spPr>
          <a:xfrm>
            <a:off x="4794249" y="1846621"/>
            <a:ext cx="4040188" cy="4546600"/>
          </a:xfrm>
        </p:spPr>
        <p:txBody>
          <a:bodyPr>
            <a:normAutofit fontScale="70000" lnSpcReduction="20000"/>
          </a:bodyPr>
          <a:lstStyle/>
          <a:p>
            <a:pPr marL="457200" indent="-457200">
              <a:buFont typeface="+mj-lt"/>
              <a:buAutoNum type="arabicPeriod"/>
            </a:pPr>
            <a:r>
              <a:rPr lang="en-US" dirty="0"/>
              <a:t>How you will spend the money you’re trying to raise (by department)</a:t>
            </a:r>
          </a:p>
          <a:p>
            <a:pPr marL="457200" indent="-457200">
              <a:buFont typeface="+mj-lt"/>
              <a:buAutoNum type="arabicPeriod"/>
            </a:pPr>
            <a:r>
              <a:rPr lang="en-US" dirty="0"/>
              <a:t>The money raised should get you to an interesting business-result, i.e., to an inflection point that  significantly increases your company’s value. It is more important to describe the business result (e.g., bringing on ’x’ customers) tied to the investment rather than the activities funded (e.g., hiring a sales team). These business results should materially de-risk your business plan, and demonstrate that that business plan will work. The use-of-funds plan is your “contract deliverables” that you are committing to the investor. Fail to achieve these and the next financing round can be an ugly down round. </a:t>
            </a:r>
          </a:p>
          <a:p>
            <a:pPr marL="0" indent="0">
              <a:buNone/>
            </a:pPr>
            <a:endParaRPr lang="en-US" dirty="0"/>
          </a:p>
        </p:txBody>
      </p:sp>
      <p:sp>
        <p:nvSpPr>
          <p:cNvPr id="7" name="Text Placeholder 6"/>
          <p:cNvSpPr>
            <a:spLocks noGrp="1"/>
          </p:cNvSpPr>
          <p:nvPr>
            <p:ph type="body" sz="quarter" idx="3"/>
          </p:nvPr>
        </p:nvSpPr>
        <p:spPr>
          <a:xfrm>
            <a:off x="604837" y="1206859"/>
            <a:ext cx="4041775" cy="639762"/>
          </a:xfrm>
        </p:spPr>
        <p:txBody>
          <a:bodyPr/>
          <a:lstStyle/>
          <a:p>
            <a:r>
              <a:rPr lang="en-US" dirty="0"/>
              <a:t>Fund Raising Request</a:t>
            </a:r>
          </a:p>
        </p:txBody>
      </p:sp>
      <p:sp>
        <p:nvSpPr>
          <p:cNvPr id="2" name="Content Placeholder 1"/>
          <p:cNvSpPr>
            <a:spLocks noGrp="1"/>
          </p:cNvSpPr>
          <p:nvPr>
            <p:ph sz="quarter" idx="4"/>
          </p:nvPr>
        </p:nvSpPr>
        <p:spPr>
          <a:xfrm>
            <a:off x="604837" y="1846621"/>
            <a:ext cx="4041775" cy="3951288"/>
          </a:xfrm>
        </p:spPr>
        <p:txBody>
          <a:bodyPr>
            <a:normAutofit fontScale="92500" lnSpcReduction="20000"/>
          </a:bodyPr>
          <a:lstStyle/>
          <a:p>
            <a:pPr marL="457200" indent="-457200">
              <a:buFont typeface="+mj-lt"/>
              <a:buAutoNum type="arabicPeriod"/>
            </a:pPr>
            <a:r>
              <a:rPr lang="en-US" dirty="0"/>
              <a:t>How much are you wanting to raise, and what instrument type are you requesting (e.g., preferred stock, convertible debt, royalty based financing) and Key terms (pre-money valuation for equity, and cap for convertible debt)</a:t>
            </a:r>
          </a:p>
          <a:p>
            <a:pPr marL="457200" indent="-457200">
              <a:buFont typeface="+mj-lt"/>
              <a:buAutoNum type="arabicPeriod"/>
            </a:pPr>
            <a:r>
              <a:rPr lang="en-US" dirty="0"/>
              <a:t>If you raising stock/debt, what is the scenario that supports a liquidity event? Are there comparable examples of liquidity events?</a:t>
            </a:r>
          </a:p>
          <a:p>
            <a:endParaRPr lang="en-US" dirty="0"/>
          </a:p>
        </p:txBody>
      </p:sp>
      <p:sp>
        <p:nvSpPr>
          <p:cNvPr id="6" name="Slide Number Placeholder 5"/>
          <p:cNvSpPr>
            <a:spLocks noGrp="1"/>
          </p:cNvSpPr>
          <p:nvPr>
            <p:ph type="sldNum" sz="quarter" idx="12"/>
          </p:nvPr>
        </p:nvSpPr>
        <p:spPr/>
        <p:txBody>
          <a:bodyPr/>
          <a:lstStyle/>
          <a:p>
            <a:fld id="{8E69A759-783A-49E2-9CA7-0136AE0DDA27}" type="slidenum">
              <a:rPr lang="en-US" smtClean="0"/>
              <a:t>13</a:t>
            </a:fld>
            <a:endParaRPr lang="en-US"/>
          </a:p>
        </p:txBody>
      </p:sp>
    </p:spTree>
    <p:extLst>
      <p:ext uri="{BB962C8B-B14F-4D97-AF65-F5344CB8AC3E}">
        <p14:creationId xmlns:p14="http://schemas.microsoft.com/office/powerpoint/2010/main" val="3876871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 Slides</a:t>
            </a:r>
          </a:p>
        </p:txBody>
      </p:sp>
      <p:sp>
        <p:nvSpPr>
          <p:cNvPr id="3" name="Content Placeholder 2"/>
          <p:cNvSpPr>
            <a:spLocks noGrp="1"/>
          </p:cNvSpPr>
          <p:nvPr>
            <p:ph idx="1"/>
          </p:nvPr>
        </p:nvSpPr>
        <p:spPr/>
        <p:txBody>
          <a:bodyPr/>
          <a:lstStyle/>
          <a:p>
            <a:r>
              <a:rPr lang="en-US" dirty="0"/>
              <a:t>As many as you like in the backup</a:t>
            </a:r>
          </a:p>
          <a:p>
            <a:r>
              <a:rPr lang="en-US" dirty="0"/>
              <a:t>Keep the pre-backup slide count </a:t>
            </a:r>
            <a:r>
              <a:rPr lang="en-US"/>
              <a:t>to 12</a:t>
            </a:r>
            <a:endParaRPr lang="en-US" dirty="0"/>
          </a:p>
        </p:txBody>
      </p:sp>
      <p:sp>
        <p:nvSpPr>
          <p:cNvPr id="4" name="Slide Number Placeholder 3"/>
          <p:cNvSpPr>
            <a:spLocks noGrp="1"/>
          </p:cNvSpPr>
          <p:nvPr>
            <p:ph type="sldNum" sz="quarter" idx="12"/>
          </p:nvPr>
        </p:nvSpPr>
        <p:spPr/>
        <p:txBody>
          <a:bodyPr/>
          <a:lstStyle/>
          <a:p>
            <a:fld id="{8E69A759-783A-49E2-9CA7-0136AE0DDA27}" type="slidenum">
              <a:rPr lang="en-US" smtClean="0"/>
              <a:t>14</a:t>
            </a:fld>
            <a:endParaRPr lang="en-US"/>
          </a:p>
        </p:txBody>
      </p:sp>
    </p:spTree>
    <p:extLst>
      <p:ext uri="{BB962C8B-B14F-4D97-AF65-F5344CB8AC3E}">
        <p14:creationId xmlns:p14="http://schemas.microsoft.com/office/powerpoint/2010/main" val="3576117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Problem</a:t>
            </a:r>
          </a:p>
        </p:txBody>
      </p:sp>
      <p:sp>
        <p:nvSpPr>
          <p:cNvPr id="5" name="Content Placeholder 4"/>
          <p:cNvSpPr>
            <a:spLocks noGrp="1"/>
          </p:cNvSpPr>
          <p:nvPr>
            <p:ph idx="1"/>
          </p:nvPr>
        </p:nvSpPr>
        <p:spPr/>
        <p:txBody>
          <a:bodyPr>
            <a:normAutofit fontScale="70000" lnSpcReduction="20000"/>
          </a:bodyPr>
          <a:lstStyle/>
          <a:p>
            <a:r>
              <a:rPr lang="en-US" sz="3100" dirty="0"/>
              <a:t>Describe the problem/pain that you’re alleviating</a:t>
            </a:r>
          </a:p>
          <a:p>
            <a:r>
              <a:rPr lang="en-US" sz="3100" dirty="0"/>
              <a:t>The “problem” is defined as: A difficult challenge that is felt acutely by individuals who have a budget and are willing to pay you money to solve the challenge. It is something that they worry about when they go home in the evening, or if you solve it, will get them a promotion or a raise.</a:t>
            </a:r>
          </a:p>
          <a:p>
            <a:r>
              <a:rPr lang="en-US" sz="3100" dirty="0"/>
              <a:t>Keep it simple</a:t>
            </a:r>
          </a:p>
          <a:p>
            <a:r>
              <a:rPr lang="en-US" sz="3100" dirty="0"/>
              <a:t>Try to do it in 10 words or less</a:t>
            </a:r>
          </a:p>
          <a:p>
            <a:r>
              <a:rPr lang="en-US" sz="3100" dirty="0"/>
              <a:t>A picture is worth a thousand words</a:t>
            </a:r>
          </a:p>
          <a:p>
            <a:r>
              <a:rPr lang="en-US" sz="3100" dirty="0"/>
              <a:t>Note that your paying customer may have a different problem than does the beneficiary. A college may be your paying customer; under-represented college students may be the beneficiary. This slide focuses on the problem of your paying customers.  Slide five addresses the beneficiaries</a:t>
            </a:r>
          </a:p>
          <a:p>
            <a:r>
              <a:rPr lang="en-US" sz="3100" dirty="0"/>
              <a:t>Doing good works only works if someone </a:t>
            </a:r>
            <a:r>
              <a:rPr lang="en-US" sz="3100"/>
              <a:t>pays you to do it</a:t>
            </a:r>
            <a:endParaRPr lang="en-US" sz="3100" dirty="0"/>
          </a:p>
          <a:p>
            <a:pPr lvl="1"/>
            <a:endParaRPr lang="en-US" dirty="0"/>
          </a:p>
        </p:txBody>
      </p:sp>
      <p:sp>
        <p:nvSpPr>
          <p:cNvPr id="6" name="Slide Number Placeholder 5"/>
          <p:cNvSpPr>
            <a:spLocks noGrp="1"/>
          </p:cNvSpPr>
          <p:nvPr>
            <p:ph type="sldNum" sz="quarter" idx="12"/>
          </p:nvPr>
        </p:nvSpPr>
        <p:spPr/>
        <p:txBody>
          <a:bodyPr/>
          <a:lstStyle/>
          <a:p>
            <a:fld id="{8E69A759-783A-49E2-9CA7-0136AE0DDA27}" type="slidenum">
              <a:rPr lang="en-US" smtClean="0"/>
              <a:t>2</a:t>
            </a:fld>
            <a:endParaRPr lang="en-US"/>
          </a:p>
        </p:txBody>
      </p:sp>
    </p:spTree>
    <p:extLst>
      <p:ext uri="{BB962C8B-B14F-4D97-AF65-F5344CB8AC3E}">
        <p14:creationId xmlns:p14="http://schemas.microsoft.com/office/powerpoint/2010/main" val="3672861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Your Solution and its Benefit</a:t>
            </a:r>
          </a:p>
        </p:txBody>
      </p:sp>
      <p:sp>
        <p:nvSpPr>
          <p:cNvPr id="5" name="Content Placeholder 4"/>
          <p:cNvSpPr>
            <a:spLocks noGrp="1"/>
          </p:cNvSpPr>
          <p:nvPr>
            <p:ph idx="1"/>
          </p:nvPr>
        </p:nvSpPr>
        <p:spPr/>
        <p:txBody>
          <a:bodyPr>
            <a:normAutofit fontScale="85000" lnSpcReduction="20000"/>
          </a:bodyPr>
          <a:lstStyle/>
          <a:p>
            <a:r>
              <a:rPr lang="en-US" dirty="0"/>
              <a:t>Describe how your product or service </a:t>
            </a:r>
            <a:r>
              <a:rPr lang="en-US" u="sng" dirty="0"/>
              <a:t>is used </a:t>
            </a:r>
            <a:r>
              <a:rPr lang="en-US" dirty="0"/>
              <a:t>by customers, and in such a way that the audience in understands that in 30 seconds. What is the customer experience?</a:t>
            </a:r>
          </a:p>
          <a:p>
            <a:r>
              <a:rPr lang="en-US" dirty="0"/>
              <a:t>Explain the </a:t>
            </a:r>
            <a:r>
              <a:rPr lang="en-US" u="sng" dirty="0"/>
              <a:t>value of the pain you alleviate for the customer </a:t>
            </a:r>
            <a:r>
              <a:rPr lang="en-US" dirty="0"/>
              <a:t>when they use the product</a:t>
            </a:r>
          </a:p>
          <a:p>
            <a:pPr lvl="1"/>
            <a:r>
              <a:rPr lang="en-US" dirty="0"/>
              <a:t>Keep it simple</a:t>
            </a:r>
          </a:p>
          <a:p>
            <a:pPr lvl="1"/>
            <a:r>
              <a:rPr lang="en-US" dirty="0"/>
              <a:t>Try to do it in 10 words or less</a:t>
            </a:r>
          </a:p>
          <a:p>
            <a:pPr lvl="1"/>
            <a:r>
              <a:rPr lang="en-US" dirty="0"/>
              <a:t>A picture is worth a thousand words</a:t>
            </a:r>
          </a:p>
          <a:p>
            <a:pPr lvl="1"/>
            <a:r>
              <a:rPr lang="en-US" dirty="0"/>
              <a:t>Quantify the value/benefit if possible</a:t>
            </a:r>
          </a:p>
          <a:p>
            <a:pPr lvl="1"/>
            <a:r>
              <a:rPr lang="en-US" dirty="0"/>
              <a:t>This is a customer need and benefit slide, not a technology slide</a:t>
            </a:r>
          </a:p>
          <a:p>
            <a:endParaRPr lang="en-US" dirty="0"/>
          </a:p>
        </p:txBody>
      </p:sp>
      <p:sp>
        <p:nvSpPr>
          <p:cNvPr id="6" name="Slide Number Placeholder 5"/>
          <p:cNvSpPr>
            <a:spLocks noGrp="1"/>
          </p:cNvSpPr>
          <p:nvPr>
            <p:ph type="sldNum" sz="quarter" idx="12"/>
          </p:nvPr>
        </p:nvSpPr>
        <p:spPr/>
        <p:txBody>
          <a:bodyPr/>
          <a:lstStyle/>
          <a:p>
            <a:fld id="{8E69A759-783A-49E2-9CA7-0136AE0DDA27}" type="slidenum">
              <a:rPr lang="en-US" smtClean="0"/>
              <a:t>3</a:t>
            </a:fld>
            <a:endParaRPr lang="en-US"/>
          </a:p>
        </p:txBody>
      </p:sp>
    </p:spTree>
    <p:extLst>
      <p:ext uri="{BB962C8B-B14F-4D97-AF65-F5344CB8AC3E}">
        <p14:creationId xmlns:p14="http://schemas.microsoft.com/office/powerpoint/2010/main" val="367286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Underlying Magic</a:t>
            </a:r>
          </a:p>
        </p:txBody>
      </p:sp>
      <p:sp>
        <p:nvSpPr>
          <p:cNvPr id="5" name="Content Placeholder 4"/>
          <p:cNvSpPr>
            <a:spLocks noGrp="1"/>
          </p:cNvSpPr>
          <p:nvPr>
            <p:ph idx="1"/>
          </p:nvPr>
        </p:nvSpPr>
        <p:spPr/>
        <p:txBody>
          <a:bodyPr>
            <a:normAutofit fontScale="85000" lnSpcReduction="20000"/>
          </a:bodyPr>
          <a:lstStyle/>
          <a:p>
            <a:r>
              <a:rPr lang="en-US" dirty="0"/>
              <a:t>Describe the technology, secret sauce or magic behind your product or service. The less the text, and the more the diagrams, schematics and flowcharts, the better. If you have a prototype or demo, this is the time to transition to it.  If a picture is worth a 1,000 words, a prototype is worth 10,000 slides</a:t>
            </a:r>
          </a:p>
          <a:p>
            <a:r>
              <a:rPr lang="en-US" dirty="0"/>
              <a:t>At a high-level, how does your system work? This is your </a:t>
            </a:r>
            <a:r>
              <a:rPr lang="en-US" u="sng" dirty="0"/>
              <a:t>one</a:t>
            </a:r>
            <a:r>
              <a:rPr lang="en-US" dirty="0"/>
              <a:t> engineering/techy slide. Remember, you are telling a business story</a:t>
            </a:r>
          </a:p>
          <a:p>
            <a:r>
              <a:rPr lang="en-US" dirty="0"/>
              <a:t>Hopefully your magic provides a long-term sustainable advantage over your competitors. If that is not the case, your solution may not be so “magic”</a:t>
            </a:r>
          </a:p>
        </p:txBody>
      </p:sp>
      <p:sp>
        <p:nvSpPr>
          <p:cNvPr id="6" name="Slide Number Placeholder 5"/>
          <p:cNvSpPr>
            <a:spLocks noGrp="1"/>
          </p:cNvSpPr>
          <p:nvPr>
            <p:ph type="sldNum" sz="quarter" idx="12"/>
          </p:nvPr>
        </p:nvSpPr>
        <p:spPr/>
        <p:txBody>
          <a:bodyPr/>
          <a:lstStyle/>
          <a:p>
            <a:fld id="{8E69A759-783A-49E2-9CA7-0136AE0DDA27}" type="slidenum">
              <a:rPr lang="en-US" smtClean="0"/>
              <a:t>4</a:t>
            </a:fld>
            <a:endParaRPr lang="en-US"/>
          </a:p>
        </p:txBody>
      </p:sp>
    </p:spTree>
    <p:extLst>
      <p:ext uri="{BB962C8B-B14F-4D97-AF65-F5344CB8AC3E}">
        <p14:creationId xmlns:p14="http://schemas.microsoft.com/office/powerpoint/2010/main" val="3672861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Impact</a:t>
            </a:r>
          </a:p>
        </p:txBody>
      </p:sp>
      <p:sp>
        <p:nvSpPr>
          <p:cNvPr id="3" name="Content Placeholder 2"/>
          <p:cNvSpPr>
            <a:spLocks noGrp="1"/>
          </p:cNvSpPr>
          <p:nvPr>
            <p:ph idx="1"/>
          </p:nvPr>
        </p:nvSpPr>
        <p:spPr/>
        <p:txBody>
          <a:bodyPr/>
          <a:lstStyle/>
          <a:p>
            <a:r>
              <a:rPr lang="en-US" dirty="0"/>
              <a:t>Succinctly describe the social impact, and define a metric your venture will use to measure the impact.</a:t>
            </a:r>
          </a:p>
          <a:p>
            <a:r>
              <a:rPr lang="en-US" dirty="0"/>
              <a:t>How does your basic business mission make the world a better place?</a:t>
            </a:r>
          </a:p>
          <a:p>
            <a:endParaRPr lang="en-US" dirty="0"/>
          </a:p>
        </p:txBody>
      </p:sp>
      <p:sp>
        <p:nvSpPr>
          <p:cNvPr id="4" name="Slide Number Placeholder 3"/>
          <p:cNvSpPr>
            <a:spLocks noGrp="1"/>
          </p:cNvSpPr>
          <p:nvPr>
            <p:ph type="sldNum" sz="quarter" idx="12"/>
          </p:nvPr>
        </p:nvSpPr>
        <p:spPr/>
        <p:txBody>
          <a:bodyPr/>
          <a:lstStyle/>
          <a:p>
            <a:fld id="{8E69A759-783A-49E2-9CA7-0136AE0DDA27}" type="slidenum">
              <a:rPr lang="en-US" smtClean="0"/>
              <a:t>5</a:t>
            </a:fld>
            <a:endParaRPr lang="en-US"/>
          </a:p>
        </p:txBody>
      </p:sp>
    </p:spTree>
    <p:extLst>
      <p:ext uri="{BB962C8B-B14F-4D97-AF65-F5344CB8AC3E}">
        <p14:creationId xmlns:p14="http://schemas.microsoft.com/office/powerpoint/2010/main" val="2840383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Business Model</a:t>
            </a:r>
          </a:p>
        </p:txBody>
      </p:sp>
      <p:sp>
        <p:nvSpPr>
          <p:cNvPr id="6" name="Content Placeholder 5"/>
          <p:cNvSpPr>
            <a:spLocks noGrp="1"/>
          </p:cNvSpPr>
          <p:nvPr>
            <p:ph idx="1"/>
          </p:nvPr>
        </p:nvSpPr>
        <p:spPr/>
        <p:txBody>
          <a:bodyPr>
            <a:normAutofit lnSpcReduction="10000"/>
          </a:bodyPr>
          <a:lstStyle/>
          <a:p>
            <a:r>
              <a:rPr lang="en-US" dirty="0"/>
              <a:t>Top level, how does your business work?</a:t>
            </a:r>
          </a:p>
          <a:p>
            <a:pPr lvl="1"/>
            <a:r>
              <a:rPr lang="en-US" dirty="0"/>
              <a:t>explained very simply</a:t>
            </a:r>
          </a:p>
          <a:p>
            <a:pPr lvl="1"/>
            <a:r>
              <a:rPr lang="en-US" dirty="0"/>
              <a:t>How does your company generate revenue and profits?</a:t>
            </a:r>
          </a:p>
          <a:p>
            <a:r>
              <a:rPr lang="en-US" dirty="0"/>
              <a:t>Who has your money temporarily in their pocket, and how and why you are going to get it into yours</a:t>
            </a:r>
          </a:p>
          <a:p>
            <a:pPr lvl="1"/>
            <a:r>
              <a:rPr lang="en-US" dirty="0"/>
              <a:t>How much will each customer pay you for the solution to their problem?</a:t>
            </a:r>
          </a:p>
          <a:p>
            <a:pPr lvl="2"/>
            <a:r>
              <a:rPr lang="en-US" dirty="0"/>
              <a:t>License fee, per user fee, whatever?</a:t>
            </a:r>
          </a:p>
        </p:txBody>
      </p:sp>
      <p:sp>
        <p:nvSpPr>
          <p:cNvPr id="7" name="Slide Number Placeholder 6"/>
          <p:cNvSpPr>
            <a:spLocks noGrp="1"/>
          </p:cNvSpPr>
          <p:nvPr>
            <p:ph type="sldNum" sz="quarter" idx="12"/>
          </p:nvPr>
        </p:nvSpPr>
        <p:spPr/>
        <p:txBody>
          <a:bodyPr/>
          <a:lstStyle/>
          <a:p>
            <a:fld id="{8E69A759-783A-49E2-9CA7-0136AE0DDA27}" type="slidenum">
              <a:rPr lang="en-US" smtClean="0"/>
              <a:t>6</a:t>
            </a:fld>
            <a:endParaRPr lang="en-US"/>
          </a:p>
        </p:txBody>
      </p:sp>
    </p:spTree>
    <p:extLst>
      <p:ext uri="{BB962C8B-B14F-4D97-AF65-F5344CB8AC3E}">
        <p14:creationId xmlns:p14="http://schemas.microsoft.com/office/powerpoint/2010/main" val="3748428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Market Size</a:t>
            </a:r>
          </a:p>
        </p:txBody>
      </p:sp>
      <p:sp>
        <p:nvSpPr>
          <p:cNvPr id="6" name="Content Placeholder 5"/>
          <p:cNvSpPr>
            <a:spLocks noGrp="1"/>
          </p:cNvSpPr>
          <p:nvPr>
            <p:ph idx="1"/>
          </p:nvPr>
        </p:nvSpPr>
        <p:spPr/>
        <p:txBody>
          <a:bodyPr/>
          <a:lstStyle/>
          <a:p>
            <a:r>
              <a:rPr lang="en-US" dirty="0"/>
              <a:t>Credible, addressable market</a:t>
            </a:r>
          </a:p>
          <a:p>
            <a:r>
              <a:rPr lang="en-US" dirty="0"/>
              <a:t>Bottom up, not top down</a:t>
            </a:r>
          </a:p>
          <a:p>
            <a:r>
              <a:rPr lang="en-US" dirty="0"/>
              <a:t>Addressed or Served market: Number of individuals who have the specific problem that you solve  - times - the their individual willingness to pay</a:t>
            </a:r>
          </a:p>
        </p:txBody>
      </p:sp>
      <p:sp>
        <p:nvSpPr>
          <p:cNvPr id="7" name="Slide Number Placeholder 6"/>
          <p:cNvSpPr>
            <a:spLocks noGrp="1"/>
          </p:cNvSpPr>
          <p:nvPr>
            <p:ph type="sldNum" sz="quarter" idx="12"/>
          </p:nvPr>
        </p:nvSpPr>
        <p:spPr/>
        <p:txBody>
          <a:bodyPr/>
          <a:lstStyle/>
          <a:p>
            <a:fld id="{8E69A759-783A-49E2-9CA7-0136AE0DDA27}" type="slidenum">
              <a:rPr lang="en-US" smtClean="0"/>
              <a:t>7</a:t>
            </a:fld>
            <a:endParaRPr lang="en-US"/>
          </a:p>
        </p:txBody>
      </p:sp>
    </p:spTree>
    <p:extLst>
      <p:ext uri="{BB962C8B-B14F-4D97-AF65-F5344CB8AC3E}">
        <p14:creationId xmlns:p14="http://schemas.microsoft.com/office/powerpoint/2010/main" val="3940155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Go to Market Plan</a:t>
            </a:r>
          </a:p>
        </p:txBody>
      </p:sp>
      <p:sp>
        <p:nvSpPr>
          <p:cNvPr id="6" name="Content Placeholder 5"/>
          <p:cNvSpPr>
            <a:spLocks noGrp="1"/>
          </p:cNvSpPr>
          <p:nvPr>
            <p:ph idx="1"/>
          </p:nvPr>
        </p:nvSpPr>
        <p:spPr/>
        <p:txBody>
          <a:bodyPr/>
          <a:lstStyle/>
          <a:p>
            <a:r>
              <a:rPr lang="en-US" dirty="0"/>
              <a:t>Explain how you are going to reach your customers without breaking your bank</a:t>
            </a:r>
          </a:p>
          <a:p>
            <a:pPr lvl="1"/>
            <a:r>
              <a:rPr lang="en-US" dirty="0"/>
              <a:t>Marketing outreach tools and plans</a:t>
            </a:r>
          </a:p>
          <a:p>
            <a:pPr lvl="1"/>
            <a:r>
              <a:rPr lang="en-US" dirty="0"/>
              <a:t>Sales channel plans</a:t>
            </a:r>
          </a:p>
          <a:p>
            <a:pPr lvl="1"/>
            <a:r>
              <a:rPr lang="en-US" dirty="0"/>
              <a:t>What is the cost of acquiring a new customer</a:t>
            </a:r>
          </a:p>
          <a:p>
            <a:r>
              <a:rPr lang="en-US" dirty="0"/>
              <a:t>This is good place to also discuss the accomplishments to date in penetrating the </a:t>
            </a:r>
            <a:r>
              <a:rPr lang="en-US"/>
              <a:t>market when </a:t>
            </a:r>
            <a:r>
              <a:rPr lang="en-US" dirty="0"/>
              <a:t>using this plan</a:t>
            </a:r>
          </a:p>
        </p:txBody>
      </p:sp>
      <p:sp>
        <p:nvSpPr>
          <p:cNvPr id="7" name="Slide Number Placeholder 6"/>
          <p:cNvSpPr>
            <a:spLocks noGrp="1"/>
          </p:cNvSpPr>
          <p:nvPr>
            <p:ph type="sldNum" sz="quarter" idx="12"/>
          </p:nvPr>
        </p:nvSpPr>
        <p:spPr/>
        <p:txBody>
          <a:bodyPr/>
          <a:lstStyle/>
          <a:p>
            <a:fld id="{8E69A759-783A-49E2-9CA7-0136AE0DDA27}" type="slidenum">
              <a:rPr lang="en-US" smtClean="0"/>
              <a:t>8</a:t>
            </a:fld>
            <a:endParaRPr lang="en-US"/>
          </a:p>
        </p:txBody>
      </p:sp>
    </p:spTree>
    <p:extLst>
      <p:ext uri="{BB962C8B-B14F-4D97-AF65-F5344CB8AC3E}">
        <p14:creationId xmlns:p14="http://schemas.microsoft.com/office/powerpoint/2010/main" val="3940155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Competitive Analysis</a:t>
            </a:r>
          </a:p>
        </p:txBody>
      </p:sp>
      <p:sp>
        <p:nvSpPr>
          <p:cNvPr id="6" name="Content Placeholder 5"/>
          <p:cNvSpPr>
            <a:spLocks noGrp="1"/>
          </p:cNvSpPr>
          <p:nvPr>
            <p:ph idx="1"/>
          </p:nvPr>
        </p:nvSpPr>
        <p:spPr/>
        <p:txBody>
          <a:bodyPr>
            <a:normAutofit fontScale="85000" lnSpcReduction="20000"/>
          </a:bodyPr>
          <a:lstStyle/>
          <a:p>
            <a:r>
              <a:rPr lang="en-US" dirty="0"/>
              <a:t>Provide a complete view of the competitive landscape. Too much is better than too little</a:t>
            </a:r>
          </a:p>
          <a:p>
            <a:r>
              <a:rPr lang="en-US" dirty="0"/>
              <a:t>Tell the business story of why you will win in the marketplace; don’t dwell on  detailed features; rather demonstrate that you better solve </a:t>
            </a:r>
            <a:r>
              <a:rPr lang="en-US" i="1" dirty="0"/>
              <a:t>the problem</a:t>
            </a:r>
            <a:r>
              <a:rPr lang="en-US" dirty="0"/>
              <a:t> of your customers</a:t>
            </a:r>
          </a:p>
          <a:p>
            <a:r>
              <a:rPr lang="en-US" dirty="0"/>
              <a:t>A table can be an easy-to-digest format when you have lots of data to share (competitor names in left column; major challenges experienced by customers in top row)</a:t>
            </a:r>
          </a:p>
          <a:p>
            <a:r>
              <a:rPr lang="en-US" dirty="0"/>
              <a:t>This is a good time to discuss, at least verbally, if any of the these competitors have a history of doing acquisitions of companies like yours </a:t>
            </a:r>
          </a:p>
        </p:txBody>
      </p:sp>
      <p:sp>
        <p:nvSpPr>
          <p:cNvPr id="7" name="Slide Number Placeholder 6"/>
          <p:cNvSpPr>
            <a:spLocks noGrp="1"/>
          </p:cNvSpPr>
          <p:nvPr>
            <p:ph type="sldNum" sz="quarter" idx="12"/>
          </p:nvPr>
        </p:nvSpPr>
        <p:spPr/>
        <p:txBody>
          <a:bodyPr/>
          <a:lstStyle/>
          <a:p>
            <a:fld id="{8E69A759-783A-49E2-9CA7-0136AE0DDA27}" type="slidenum">
              <a:rPr lang="en-US" smtClean="0"/>
              <a:t>9</a:t>
            </a:fld>
            <a:endParaRPr lang="en-US"/>
          </a:p>
        </p:txBody>
      </p:sp>
    </p:spTree>
    <p:extLst>
      <p:ext uri="{BB962C8B-B14F-4D97-AF65-F5344CB8AC3E}">
        <p14:creationId xmlns:p14="http://schemas.microsoft.com/office/powerpoint/2010/main" val="3940155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1256</Words>
  <Application>Microsoft Office PowerPoint</Application>
  <PresentationFormat>On-screen Show (4:3)</PresentationFormat>
  <Paragraphs>102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Title Slide: Company name, corporate structure (LLC, C-Corp, etc), your name and title, address, email and cell number </vt:lpstr>
      <vt:lpstr>Problem</vt:lpstr>
      <vt:lpstr>Your Solution and its Benefit</vt:lpstr>
      <vt:lpstr>Underlying Magic</vt:lpstr>
      <vt:lpstr>Social Impact</vt:lpstr>
      <vt:lpstr>Business Model</vt:lpstr>
      <vt:lpstr>Market Size</vt:lpstr>
      <vt:lpstr>Go to Market Plan</vt:lpstr>
      <vt:lpstr>Competitive Analysis</vt:lpstr>
      <vt:lpstr>Management Team</vt:lpstr>
      <vt:lpstr>Financial Projections and Key Metrics</vt:lpstr>
      <vt:lpstr>Example of recommended general format for Finance slide</vt:lpstr>
      <vt:lpstr>The Ask</vt:lpstr>
      <vt:lpstr>Backup Slides</vt:lpstr>
    </vt:vector>
  </TitlesOfParts>
  <Company>InView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Bridge</dc:creator>
  <cp:lastModifiedBy>Bob Bridge</cp:lastModifiedBy>
  <cp:revision>25</cp:revision>
  <dcterms:created xsi:type="dcterms:W3CDTF">2015-03-06T15:24:05Z</dcterms:created>
  <dcterms:modified xsi:type="dcterms:W3CDTF">2017-04-14T16:18:27Z</dcterms:modified>
</cp:coreProperties>
</file>